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334" r:id="rId22"/>
    <p:sldId id="284" r:id="rId23"/>
    <p:sldId id="269"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289"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61" d="100"/>
          <a:sy n="61" d="100"/>
        </p:scale>
        <p:origin x="108" y="79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61"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1/4/2025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1/4/2025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581447-E7EA-B0B6-F0E7-D244A4BF9B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E97F58-F24E-4A64-5DC8-88BE84B9A7D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21FE0CA-8ECC-DFC2-D707-5DFB8B51CCBF}"/>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1A2D65E8-AD56-B7ED-5460-DB5EE47329D2}"/>
              </a:ext>
            </a:extLst>
          </p:cNvPr>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39949983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F12DCE-913C-DF6A-2BFD-067A1A66DD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8B0C4D-779F-5000-08BB-505ACA9E48B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304B91-06F4-C55E-3C62-4640D28C7D59}"/>
              </a:ext>
            </a:extLst>
          </p:cNvPr>
          <p:cNvSpPr>
            <a:spLocks noGrp="1"/>
          </p:cNvSpPr>
          <p:nvPr>
            <p:ph type="body" idx="1"/>
          </p:nvPr>
        </p:nvSpPr>
        <p:spPr/>
        <p:txBody>
          <a:bodyPr/>
          <a:lstStyle/>
          <a:p>
            <a:pPr marL="0" indent="0">
              <a:buNone/>
            </a:pPr>
            <a:endParaRPr lang="en-US"/>
          </a:p>
        </p:txBody>
      </p:sp>
      <p:sp>
        <p:nvSpPr>
          <p:cNvPr id="4" name="Slide Number Placeholder 3">
            <a:extLst>
              <a:ext uri="{FF2B5EF4-FFF2-40B4-BE49-F238E27FC236}">
                <a16:creationId xmlns:a16="http://schemas.microsoft.com/office/drawing/2014/main" id="{9FAB44A4-830B-B00F-60BD-18A316A29CDC}"/>
              </a:ext>
            </a:extLst>
          </p:cNvPr>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2347557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405416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1/4/2025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brt-h/Applied-Data-Science-Capstone/blob/9751b6a3c1cf4144a8ed9ac884b4281f194bc52a/Hands-on%20Lab_%20Data%20Collection%20with%20Web%20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eandrojdsantos/Applied-Data-Science-Capstone/blob/fb1dd9bd98bc2698a539c68cb8239fbbed111f74/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eandrojdsantos/Applied-Data-Science-Capstone/blob/fb1dd9bd98bc2698a539c68cb8239fbbed111f74/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eandrojdsantos/Applied-Data-Science-Capstone/blob/fb1dd9bd98bc2698a539c68cb8239fbbed111f74/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eandrojdsantos/Applied-Data-Science-Capstone/blob/98a5b5841edfa948ea6e30df7c30570ee400f4ca/lab_jupyter_launch_site_location%20(1).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eandrojdsantos/Applied-Data-Science-Capstone/blob/98a5b5841edfa948ea6e30df7c30570ee400f4ca/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eandrojdsantos/Applied-Data-Science-Capstone/blob/98a5b5841edfa948ea6e30df7c30570ee400f4ca/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eandrojdsantos/Applied-Data-Science-Capstone/blob/fb1dd9bd98bc2698a539c68cb8239fbbed111f74/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4089854"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Leandro José dos Santos</a:t>
            </a:r>
          </a:p>
          <a:p>
            <a:r>
              <a:rPr lang="en-US" dirty="0">
                <a:solidFill>
                  <a:schemeClr val="bg2"/>
                </a:solidFill>
                <a:latin typeface="Abadi" panose="020B0604020104020204" pitchFamily="34" charset="0"/>
                <a:ea typeface="SF Pro" pitchFamily="2" charset="0"/>
                <a:cs typeface="SF Pro" pitchFamily="2" charset="0"/>
              </a:rPr>
              <a:t>January 4, 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0" y="1792288"/>
            <a:ext cx="4137269" cy="4634923"/>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was obtained from Wikipedia;</a:t>
            </a:r>
          </a:p>
          <a:p>
            <a:pPr>
              <a:lnSpc>
                <a:spcPct val="100000"/>
              </a:lnSpc>
              <a:spcBef>
                <a:spcPts val="1400"/>
              </a:spcBef>
            </a:pPr>
            <a:r>
              <a:rPr lang="en-US" sz="2200" dirty="0">
                <a:solidFill>
                  <a:schemeClr val="accent3">
                    <a:lumMod val="25000"/>
                  </a:schemeClr>
                </a:solidFill>
                <a:latin typeface="Abadi"/>
              </a:rPr>
              <a:t>Source code:</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https://github.com/brt-h/Applied-Data-Science-Capstone/blob/9751b6a3c1cf4144a8ed9ac884b4281f194bc52a/Hands-on%20Lab_%20Data%20Collection%20with%20Web%20Scraping.ipynb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tângulo 4">
            <a:extLst>
              <a:ext uri="{FF2B5EF4-FFF2-40B4-BE49-F238E27FC236}">
                <a16:creationId xmlns:a16="http://schemas.microsoft.com/office/drawing/2014/main" id="{C4AB0C25-8411-2992-04E9-487CB1F92191}"/>
              </a:ext>
            </a:extLst>
          </p:cNvPr>
          <p:cNvSpPr/>
          <p:nvPr/>
        </p:nvSpPr>
        <p:spPr>
          <a:xfrm>
            <a:off x="7862057" y="1582257"/>
            <a:ext cx="2090058" cy="92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Request</a:t>
            </a:r>
            <a:r>
              <a:rPr lang="pt-BR" dirty="0"/>
              <a:t> Falcon 9 </a:t>
            </a:r>
            <a:r>
              <a:rPr lang="pt-BR" dirty="0" err="1"/>
              <a:t>Launch</a:t>
            </a:r>
            <a:r>
              <a:rPr lang="pt-BR" dirty="0"/>
              <a:t> Wiki </a:t>
            </a:r>
            <a:r>
              <a:rPr lang="pt-BR" dirty="0" err="1"/>
              <a:t>page</a:t>
            </a:r>
            <a:endParaRPr lang="en-US" dirty="0"/>
          </a:p>
        </p:txBody>
      </p:sp>
      <p:sp>
        <p:nvSpPr>
          <p:cNvPr id="8" name="Retângulo 7">
            <a:extLst>
              <a:ext uri="{FF2B5EF4-FFF2-40B4-BE49-F238E27FC236}">
                <a16:creationId xmlns:a16="http://schemas.microsoft.com/office/drawing/2014/main" id="{68EA0DCF-D013-D399-1BC1-5F93F8B34910}"/>
              </a:ext>
            </a:extLst>
          </p:cNvPr>
          <p:cNvSpPr/>
          <p:nvPr/>
        </p:nvSpPr>
        <p:spPr>
          <a:xfrm>
            <a:off x="7862057" y="3141172"/>
            <a:ext cx="2090058" cy="92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Extract</a:t>
            </a:r>
            <a:r>
              <a:rPr lang="pt-BR" dirty="0"/>
              <a:t> </a:t>
            </a:r>
            <a:r>
              <a:rPr lang="pt-BR" dirty="0" err="1"/>
              <a:t>the</a:t>
            </a:r>
            <a:r>
              <a:rPr lang="pt-BR" dirty="0"/>
              <a:t> </a:t>
            </a:r>
            <a:r>
              <a:rPr lang="pt-BR" dirty="0" err="1"/>
              <a:t>column</a:t>
            </a:r>
            <a:r>
              <a:rPr lang="pt-BR" dirty="0"/>
              <a:t> </a:t>
            </a:r>
            <a:r>
              <a:rPr lang="pt-BR" dirty="0" err="1"/>
              <a:t>names</a:t>
            </a:r>
            <a:r>
              <a:rPr lang="pt-BR" dirty="0"/>
              <a:t> </a:t>
            </a:r>
            <a:r>
              <a:rPr lang="pt-BR" dirty="0" err="1"/>
              <a:t>from</a:t>
            </a:r>
            <a:r>
              <a:rPr lang="pt-BR" dirty="0"/>
              <a:t> </a:t>
            </a:r>
            <a:r>
              <a:rPr lang="pt-BR" dirty="0" err="1"/>
              <a:t>the</a:t>
            </a:r>
            <a:r>
              <a:rPr lang="pt-BR" dirty="0"/>
              <a:t> HTML </a:t>
            </a:r>
            <a:r>
              <a:rPr lang="pt-BR" dirty="0" err="1"/>
              <a:t>table</a:t>
            </a:r>
            <a:r>
              <a:rPr lang="pt-BR" dirty="0"/>
              <a:t> header</a:t>
            </a:r>
            <a:endParaRPr lang="en-US" dirty="0"/>
          </a:p>
        </p:txBody>
      </p:sp>
      <p:sp>
        <p:nvSpPr>
          <p:cNvPr id="9" name="Retângulo 8">
            <a:extLst>
              <a:ext uri="{FF2B5EF4-FFF2-40B4-BE49-F238E27FC236}">
                <a16:creationId xmlns:a16="http://schemas.microsoft.com/office/drawing/2014/main" id="{7EE61A65-A2A0-3E91-EF98-D170CBCF3A1C}"/>
              </a:ext>
            </a:extLst>
          </p:cNvPr>
          <p:cNvSpPr/>
          <p:nvPr/>
        </p:nvSpPr>
        <p:spPr>
          <a:xfrm>
            <a:off x="7862057" y="4700087"/>
            <a:ext cx="2090058" cy="92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Create</a:t>
            </a:r>
            <a:r>
              <a:rPr lang="pt-BR" dirty="0"/>
              <a:t> a data frame </a:t>
            </a:r>
            <a:r>
              <a:rPr lang="pt-BR" dirty="0" err="1"/>
              <a:t>by</a:t>
            </a:r>
            <a:r>
              <a:rPr lang="pt-BR" dirty="0"/>
              <a:t> </a:t>
            </a:r>
            <a:r>
              <a:rPr lang="pt-BR" dirty="0" err="1"/>
              <a:t>parsing</a:t>
            </a:r>
            <a:r>
              <a:rPr lang="pt-BR" dirty="0"/>
              <a:t> </a:t>
            </a:r>
            <a:r>
              <a:rPr lang="pt-BR" dirty="0" err="1"/>
              <a:t>the</a:t>
            </a:r>
            <a:r>
              <a:rPr lang="pt-BR" dirty="0"/>
              <a:t> HTML </a:t>
            </a:r>
            <a:r>
              <a:rPr lang="pt-BR" dirty="0" err="1"/>
              <a:t>tables</a:t>
            </a:r>
            <a:endParaRPr lang="en-US" dirty="0"/>
          </a:p>
        </p:txBody>
      </p:sp>
      <p:sp>
        <p:nvSpPr>
          <p:cNvPr id="10" name="Seta: para Baixo 9">
            <a:extLst>
              <a:ext uri="{FF2B5EF4-FFF2-40B4-BE49-F238E27FC236}">
                <a16:creationId xmlns:a16="http://schemas.microsoft.com/office/drawing/2014/main" id="{F5E85921-8883-EEF7-8B3A-C129B4B51431}"/>
              </a:ext>
            </a:extLst>
          </p:cNvPr>
          <p:cNvSpPr/>
          <p:nvPr/>
        </p:nvSpPr>
        <p:spPr>
          <a:xfrm>
            <a:off x="8493429" y="2578356"/>
            <a:ext cx="827314" cy="4956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eta: para Baixo 11">
            <a:extLst>
              <a:ext uri="{FF2B5EF4-FFF2-40B4-BE49-F238E27FC236}">
                <a16:creationId xmlns:a16="http://schemas.microsoft.com/office/drawing/2014/main" id="{6BC26306-37A9-E528-A510-978AEF2E63F9}"/>
              </a:ext>
            </a:extLst>
          </p:cNvPr>
          <p:cNvSpPr/>
          <p:nvPr/>
        </p:nvSpPr>
        <p:spPr>
          <a:xfrm>
            <a:off x="8493429" y="4137272"/>
            <a:ext cx="827314" cy="4956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4351338"/>
          </a:xfrm>
          <a:prstGeom prst="rect">
            <a:avLst/>
          </a:prstGeom>
        </p:spPr>
        <p:txBody>
          <a:bodyPr/>
          <a:lstStyle/>
          <a:p>
            <a:r>
              <a:rPr lang="en-US" sz="2200" dirty="0">
                <a:solidFill>
                  <a:schemeClr val="accent3">
                    <a:lumMod val="25000"/>
                  </a:schemeClr>
                </a:solidFill>
                <a:latin typeface="Abadi" panose="020B0604020104020204" pitchFamily="34" charset="0"/>
              </a:rPr>
              <a:t>Some Exploratory Data Analysis (EDA) was performed on the dataset.</a:t>
            </a:r>
          </a:p>
          <a:p>
            <a:r>
              <a:rPr lang="en-US" sz="2200" dirty="0">
                <a:solidFill>
                  <a:schemeClr val="accent3">
                    <a:lumMod val="25000"/>
                  </a:schemeClr>
                </a:solidFill>
                <a:latin typeface="Abadi" panose="020B0604020104020204" pitchFamily="34" charset="0"/>
              </a:rPr>
              <a:t>Then the summary launches per site, occurrences of each orbit and occurrences of mission outcome per orbit type were calculated. </a:t>
            </a:r>
          </a:p>
          <a:p>
            <a:r>
              <a:rPr lang="en-US" sz="2200" dirty="0">
                <a:solidFill>
                  <a:schemeClr val="accent3">
                    <a:lumMod val="25000"/>
                  </a:schemeClr>
                </a:solidFill>
                <a:latin typeface="Abadi" panose="020B0604020104020204" pitchFamily="34" charset="0"/>
              </a:rPr>
              <a:t>Finally, the landing outcome label was created from Outcome column. </a:t>
            </a:r>
          </a:p>
          <a:p>
            <a:r>
              <a:rPr lang="en-US" sz="2200" dirty="0">
                <a:solidFill>
                  <a:schemeClr val="accent3">
                    <a:lumMod val="25000"/>
                  </a:schemeClr>
                </a:solidFill>
                <a:latin typeface="Abadi" panose="020B0604020104020204" pitchFamily="34" charset="0"/>
              </a:rPr>
              <a:t>Source code:</a:t>
            </a:r>
          </a:p>
          <a:p>
            <a:pPr marL="457200" lvl="1" indent="0">
              <a:buNone/>
            </a:pPr>
            <a:r>
              <a:rPr lang="en-US" sz="1800" dirty="0">
                <a:solidFill>
                  <a:schemeClr val="accent3">
                    <a:lumMod val="25000"/>
                  </a:schemeClr>
                </a:solidFill>
                <a:latin typeface="Abadi" panose="020B0604020104020204" pitchFamily="34" charset="0"/>
                <a:hlinkClick r:id="rId3"/>
              </a:rPr>
              <a:t>https://github.com/leandrojdsantos/Applied-Data-Science-Capstone/blob/fb1dd9bd98bc2698a539c68cb8239fbbed111f74/labs-jupyter-spacex-Data%20wrangling.ipynb</a:t>
            </a:r>
            <a:endParaRPr lang="en-US" sz="1800" dirty="0">
              <a:solidFill>
                <a:schemeClr val="accent3">
                  <a:lumMod val="25000"/>
                </a:schemeClr>
              </a:solidFill>
              <a:latin typeface="Abadi" panose="020B0604020104020204" pitchFamily="34" charset="0"/>
            </a:endParaRPr>
          </a:p>
          <a:p>
            <a:pPr marL="0" indent="0">
              <a:buNone/>
            </a:pPr>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9829"/>
            <a:ext cx="9745589" cy="4827134"/>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Summarize what charts were plotted and why you used those charts</a:t>
            </a:r>
          </a:p>
          <a:p>
            <a:pPr marL="36000">
              <a:lnSpc>
                <a:spcPct val="150000"/>
              </a:lnSpc>
              <a:spcBef>
                <a:spcPts val="0"/>
              </a:spcBef>
            </a:pPr>
            <a:r>
              <a:rPr lang="en-US" sz="1400" dirty="0">
                <a:solidFill>
                  <a:schemeClr val="accent3">
                    <a:lumMod val="25000"/>
                  </a:schemeClr>
                </a:solidFill>
                <a:latin typeface="Abadi"/>
              </a:rPr>
              <a:t>Names of the unique launch sites in the space mission;</a:t>
            </a:r>
          </a:p>
          <a:p>
            <a:pPr marL="36000">
              <a:lnSpc>
                <a:spcPct val="150000"/>
              </a:lnSpc>
              <a:spcBef>
                <a:spcPts val="0"/>
              </a:spcBef>
            </a:pPr>
            <a:r>
              <a:rPr lang="en-US" sz="1400" dirty="0">
                <a:solidFill>
                  <a:schemeClr val="accent3">
                    <a:lumMod val="25000"/>
                  </a:schemeClr>
                </a:solidFill>
                <a:latin typeface="Abadi"/>
              </a:rPr>
              <a:t>Top 5 launch sites whose name begins with the string 'CCA’;</a:t>
            </a:r>
          </a:p>
          <a:p>
            <a:pPr marL="36000">
              <a:lnSpc>
                <a:spcPct val="150000"/>
              </a:lnSpc>
              <a:spcBef>
                <a:spcPts val="0"/>
              </a:spcBef>
            </a:pPr>
            <a:r>
              <a:rPr lang="en-US" sz="1400" dirty="0">
                <a:solidFill>
                  <a:schemeClr val="accent3">
                    <a:lumMod val="25000"/>
                  </a:schemeClr>
                </a:solidFill>
                <a:latin typeface="Abadi"/>
              </a:rPr>
              <a:t>Total pay load mass carried by boosters launched by NASA (CRS);</a:t>
            </a:r>
          </a:p>
          <a:p>
            <a:pPr marL="36000">
              <a:lnSpc>
                <a:spcPct val="150000"/>
              </a:lnSpc>
              <a:spcBef>
                <a:spcPts val="0"/>
              </a:spcBef>
            </a:pPr>
            <a:r>
              <a:rPr lang="en-US" sz="1400" dirty="0">
                <a:solidFill>
                  <a:schemeClr val="accent3">
                    <a:lumMod val="25000"/>
                  </a:schemeClr>
                </a:solidFill>
                <a:latin typeface="Abadi"/>
              </a:rPr>
              <a:t>Average payload mass carried by booster version F9 v1.1;</a:t>
            </a:r>
          </a:p>
          <a:p>
            <a:pPr marL="36000">
              <a:lnSpc>
                <a:spcPct val="150000"/>
              </a:lnSpc>
              <a:spcBef>
                <a:spcPts val="0"/>
              </a:spcBef>
            </a:pPr>
            <a:r>
              <a:rPr lang="en-US" sz="1400" dirty="0">
                <a:solidFill>
                  <a:schemeClr val="accent3">
                    <a:lumMod val="25000"/>
                  </a:schemeClr>
                </a:solidFill>
                <a:latin typeface="Abadi"/>
              </a:rPr>
              <a:t>Date when the first successful landing outcome in ground pad was achieved;</a:t>
            </a:r>
          </a:p>
          <a:p>
            <a:pPr marL="36000">
              <a:lnSpc>
                <a:spcPct val="150000"/>
              </a:lnSpc>
              <a:spcBef>
                <a:spcPts val="0"/>
              </a:spcBef>
            </a:pPr>
            <a:r>
              <a:rPr lang="en-US" sz="1400" dirty="0">
                <a:solidFill>
                  <a:schemeClr val="accent3">
                    <a:lumMod val="25000"/>
                  </a:schemeClr>
                </a:solidFill>
                <a:latin typeface="Abadi"/>
              </a:rPr>
              <a:t>Names of the boosters which have success in drone ship and have payload mass between 4000 and 6000</a:t>
            </a:r>
          </a:p>
          <a:p>
            <a:pPr marL="36000">
              <a:lnSpc>
                <a:spcPct val="150000"/>
              </a:lnSpc>
              <a:spcBef>
                <a:spcPts val="0"/>
              </a:spcBef>
            </a:pPr>
            <a:r>
              <a:rPr lang="en-US" sz="1400" dirty="0">
                <a:solidFill>
                  <a:schemeClr val="accent3">
                    <a:lumMod val="25000"/>
                  </a:schemeClr>
                </a:solidFill>
                <a:latin typeface="Abadi"/>
              </a:rPr>
              <a:t>kg;</a:t>
            </a:r>
          </a:p>
          <a:p>
            <a:pPr marL="36000">
              <a:lnSpc>
                <a:spcPct val="150000"/>
              </a:lnSpc>
              <a:spcBef>
                <a:spcPts val="0"/>
              </a:spcBef>
            </a:pPr>
            <a:r>
              <a:rPr lang="en-US" sz="1400" dirty="0">
                <a:solidFill>
                  <a:schemeClr val="accent3">
                    <a:lumMod val="25000"/>
                  </a:schemeClr>
                </a:solidFill>
                <a:latin typeface="Abadi"/>
              </a:rPr>
              <a:t>Total number of successful and failure mission outcomes;</a:t>
            </a:r>
          </a:p>
          <a:p>
            <a:pPr marL="36000">
              <a:lnSpc>
                <a:spcPct val="150000"/>
              </a:lnSpc>
              <a:spcBef>
                <a:spcPts val="0"/>
              </a:spcBef>
            </a:pPr>
            <a:r>
              <a:rPr lang="en-US" sz="1400" dirty="0">
                <a:solidFill>
                  <a:schemeClr val="accent3">
                    <a:lumMod val="25000"/>
                  </a:schemeClr>
                </a:solidFill>
                <a:latin typeface="Abadi"/>
              </a:rPr>
              <a:t>Names of the booster versions which have carried the maximum payload mass;</a:t>
            </a:r>
          </a:p>
          <a:p>
            <a:pPr marL="36000">
              <a:lnSpc>
                <a:spcPct val="150000"/>
              </a:lnSpc>
              <a:spcBef>
                <a:spcPts val="0"/>
              </a:spcBef>
            </a:pPr>
            <a:r>
              <a:rPr lang="en-US" sz="1400" dirty="0">
                <a:solidFill>
                  <a:schemeClr val="accent3">
                    <a:lumMod val="25000"/>
                  </a:schemeClr>
                </a:solidFill>
                <a:latin typeface="Abadi"/>
              </a:rPr>
              <a:t>Failed landing out comes in </a:t>
            </a:r>
            <a:r>
              <a:rPr lang="en-US" sz="1400" dirty="0" err="1">
                <a:solidFill>
                  <a:schemeClr val="accent3">
                    <a:lumMod val="25000"/>
                  </a:schemeClr>
                </a:solidFill>
                <a:latin typeface="Abadi"/>
              </a:rPr>
              <a:t>droneship</a:t>
            </a:r>
            <a:r>
              <a:rPr lang="en-US" sz="1400" dirty="0">
                <a:solidFill>
                  <a:schemeClr val="accent3">
                    <a:lumMod val="25000"/>
                  </a:schemeClr>
                </a:solidFill>
                <a:latin typeface="Abadi"/>
              </a:rPr>
              <a:t>, their booster versions, and launch site names for in year 2015; and</a:t>
            </a:r>
          </a:p>
          <a:p>
            <a:pPr marL="36000">
              <a:lnSpc>
                <a:spcPct val="150000"/>
              </a:lnSpc>
              <a:spcBef>
                <a:spcPts val="0"/>
              </a:spcBef>
            </a:pPr>
            <a:r>
              <a:rPr lang="en-US" sz="1400" dirty="0">
                <a:solidFill>
                  <a:schemeClr val="accent3">
                    <a:lumMod val="25000"/>
                  </a:schemeClr>
                </a:solidFill>
                <a:latin typeface="Abadi"/>
              </a:rPr>
              <a:t>Rank of the count of landing outcomes (such as Failure (</a:t>
            </a:r>
            <a:r>
              <a:rPr lang="en-US" sz="1400" dirty="0" err="1">
                <a:solidFill>
                  <a:schemeClr val="accent3">
                    <a:lumMod val="25000"/>
                  </a:schemeClr>
                </a:solidFill>
                <a:latin typeface="Abadi"/>
              </a:rPr>
              <a:t>droneship</a:t>
            </a:r>
            <a:r>
              <a:rPr lang="en-US" sz="1400" dirty="0">
                <a:solidFill>
                  <a:schemeClr val="accent3">
                    <a:lumMod val="25000"/>
                  </a:schemeClr>
                </a:solidFill>
                <a:latin typeface="Abadi"/>
              </a:rPr>
              <a:t>) or Success (ground pad)) between the</a:t>
            </a:r>
          </a:p>
          <a:p>
            <a:pPr marL="36000">
              <a:lnSpc>
                <a:spcPct val="150000"/>
              </a:lnSpc>
              <a:spcBef>
                <a:spcPts val="0"/>
              </a:spcBef>
            </a:pPr>
            <a:r>
              <a:rPr lang="en-US" sz="1400" dirty="0">
                <a:solidFill>
                  <a:schemeClr val="accent3">
                    <a:lumMod val="25000"/>
                  </a:schemeClr>
                </a:solidFill>
                <a:latin typeface="Abadi"/>
              </a:rPr>
              <a:t>date 2010-06-04 and 2017-03-20</a:t>
            </a:r>
          </a:p>
          <a:p>
            <a:pPr>
              <a:lnSpc>
                <a:spcPct val="100000"/>
              </a:lnSpc>
              <a:spcBef>
                <a:spcPts val="1400"/>
              </a:spcBef>
            </a:pPr>
            <a:r>
              <a:rPr lang="en-US" sz="2200" dirty="0">
                <a:solidFill>
                  <a:schemeClr val="accent3">
                    <a:lumMod val="25000"/>
                  </a:schemeClr>
                </a:solidFill>
                <a:latin typeface="Abadi" panose="020B0604020104020204" pitchFamily="34" charset="0"/>
              </a:rPr>
              <a:t>Source code: </a:t>
            </a:r>
            <a:r>
              <a:rPr lang="en-US" sz="1600" dirty="0">
                <a:solidFill>
                  <a:schemeClr val="accent3">
                    <a:lumMod val="25000"/>
                  </a:schemeClr>
                </a:solidFill>
                <a:latin typeface="Abadi" panose="020B0604020104020204" pitchFamily="34" charset="0"/>
                <a:hlinkClick r:id="rId3"/>
              </a:rPr>
              <a:t>https://github.com/leandrojdsantos/Applied-Data-Science-Capstone/jupyter-labs-eda-sql-coursera_sqllite.ipynb</a:t>
            </a:r>
            <a:endParaRPr lang="en-US" sz="16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Using bullet point format, summarize the SQL queries you performed</a:t>
            </a:r>
          </a:p>
          <a:p>
            <a:pPr marL="457200" lvl="1" indent="0">
              <a:lnSpc>
                <a:spcPct val="100000"/>
              </a:lnSpc>
              <a:spcBef>
                <a:spcPts val="1400"/>
              </a:spcBef>
              <a:buNone/>
            </a:pPr>
            <a:r>
              <a:rPr lang="en-US" sz="1600" dirty="0">
                <a:solidFill>
                  <a:schemeClr val="accent3">
                    <a:lumMod val="25000"/>
                  </a:schemeClr>
                </a:solidFill>
                <a:latin typeface="Abadi" panose="020B0604020104020204" pitchFamily="34" charset="0"/>
              </a:rPr>
              <a:t>Payload Mass X Flight Number, Launch Site X Flight Number, Launch Site X Payload Mass, Orbit and Flight Number, Payload and Orbit</a:t>
            </a:r>
          </a:p>
          <a:p>
            <a:pPr marL="457200" lvl="1"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6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 </a:t>
            </a:r>
            <a:r>
              <a:rPr lang="en-US" sz="2200" dirty="0">
                <a:solidFill>
                  <a:schemeClr val="accent3">
                    <a:lumMod val="25000"/>
                  </a:schemeClr>
                </a:solidFill>
                <a:latin typeface="Abadi" panose="020B0604020104020204" pitchFamily="34" charset="0"/>
                <a:hlinkClick r:id="rId3"/>
              </a:rPr>
              <a:t>https://github.com/leandrojdsantos/edadataviz.ipynb</a:t>
            </a:r>
            <a:endParaRPr lang="en-US" sz="2200" dirty="0">
              <a:solidFill>
                <a:schemeClr val="accent3">
                  <a:lumMod val="25000"/>
                </a:schemeClr>
              </a:solidFill>
              <a:latin typeface="Abadi" panose="020B0604020104020204" pitchFamily="34" charset="0"/>
            </a:endParaRPr>
          </a:p>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pic>
        <p:nvPicPr>
          <p:cNvPr id="6" name="Imagem 5">
            <a:extLst>
              <a:ext uri="{FF2B5EF4-FFF2-40B4-BE49-F238E27FC236}">
                <a16:creationId xmlns:a16="http://schemas.microsoft.com/office/drawing/2014/main" id="{9364FA84-35F3-B30C-CA9F-8F0E72426728}"/>
              </a:ext>
            </a:extLst>
          </p:cNvPr>
          <p:cNvPicPr>
            <a:picLocks noChangeAspect="1"/>
          </p:cNvPicPr>
          <p:nvPr/>
        </p:nvPicPr>
        <p:blipFill>
          <a:blip r:embed="rId4"/>
          <a:stretch>
            <a:fillRect/>
          </a:stretch>
        </p:blipFill>
        <p:spPr>
          <a:xfrm>
            <a:off x="770010" y="2911187"/>
            <a:ext cx="10153650" cy="2009775"/>
          </a:xfrm>
          <a:prstGeom prst="rect">
            <a:avLst/>
          </a:prstGeom>
        </p:spPr>
      </p:pic>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000" dirty="0">
                <a:solidFill>
                  <a:schemeClr val="accent3">
                    <a:lumMod val="25000"/>
                  </a:schemeClr>
                </a:solidFill>
                <a:latin typeface="Abadi" panose="020B0604020104020204" pitchFamily="34" charset="0"/>
              </a:rPr>
              <a:t>Markers, circles, lines and marker clusters were used with Folium Maps</a:t>
            </a:r>
          </a:p>
          <a:p>
            <a:pPr>
              <a:lnSpc>
                <a:spcPct val="100000"/>
              </a:lnSpc>
              <a:spcBef>
                <a:spcPts val="1400"/>
              </a:spcBef>
            </a:pPr>
            <a:r>
              <a:rPr lang="en-US" sz="2000" dirty="0">
                <a:solidFill>
                  <a:schemeClr val="accent3">
                    <a:lumMod val="25000"/>
                  </a:schemeClr>
                </a:solidFill>
                <a:latin typeface="Abadi" panose="020B0604020104020204" pitchFamily="34" charset="0"/>
              </a:rPr>
              <a:t>Marker clusters indicates groups of events in each coordinate, like launches in a launch site; and Markers indicate points like launch sites;</a:t>
            </a:r>
          </a:p>
          <a:p>
            <a:pPr>
              <a:lnSpc>
                <a:spcPct val="100000"/>
              </a:lnSpc>
              <a:spcBef>
                <a:spcPts val="1400"/>
              </a:spcBef>
            </a:pPr>
            <a:r>
              <a:rPr lang="en-US" sz="2000" dirty="0">
                <a:solidFill>
                  <a:schemeClr val="accent3">
                    <a:lumMod val="25000"/>
                  </a:schemeClr>
                </a:solidFill>
                <a:latin typeface="Abadi" panose="020B0604020104020204" pitchFamily="34" charset="0"/>
              </a:rPr>
              <a:t>Circles indicate highlighted areas around specific coordinates, like NASA Center;</a:t>
            </a:r>
          </a:p>
          <a:p>
            <a:pPr>
              <a:lnSpc>
                <a:spcPct val="100000"/>
              </a:lnSpc>
              <a:spcBef>
                <a:spcPts val="1400"/>
              </a:spcBef>
            </a:pPr>
            <a:r>
              <a:rPr lang="en-US" sz="2000" dirty="0">
                <a:solidFill>
                  <a:schemeClr val="accent3">
                    <a:lumMod val="25000"/>
                  </a:schemeClr>
                </a:solidFill>
                <a:latin typeface="Abadi" panose="020B0604020104020204" pitchFamily="34" charset="0"/>
              </a:rPr>
              <a:t>Lines are used to indicate distances between two </a:t>
            </a:r>
            <a:r>
              <a:rPr lang="en-US" sz="2000" dirty="0" err="1">
                <a:solidFill>
                  <a:schemeClr val="accent3">
                    <a:lumMod val="25000"/>
                  </a:schemeClr>
                </a:solidFill>
                <a:latin typeface="Abadi" panose="020B0604020104020204" pitchFamily="34" charset="0"/>
              </a:rPr>
              <a:t>coordinates.Explain</a:t>
            </a:r>
            <a:r>
              <a:rPr lang="en-US" sz="2000" dirty="0">
                <a:solidFill>
                  <a:schemeClr val="accent3">
                    <a:lumMod val="25000"/>
                  </a:schemeClr>
                </a:solidFill>
                <a:latin typeface="Abadi" panose="020B0604020104020204" pitchFamily="34" charset="0"/>
              </a:rPr>
              <a:t> why you added those objects</a:t>
            </a:r>
          </a:p>
          <a:p>
            <a:pPr>
              <a:lnSpc>
                <a:spcPct val="100000"/>
              </a:lnSpc>
              <a:spcBef>
                <a:spcPts val="1400"/>
              </a:spcBef>
            </a:pPr>
            <a:r>
              <a:rPr lang="en-US" sz="2200" dirty="0">
                <a:solidFill>
                  <a:schemeClr val="accent3">
                    <a:lumMod val="25000"/>
                  </a:schemeClr>
                </a:solidFill>
                <a:latin typeface="Abadi" panose="020B0604020104020204" pitchFamily="34" charset="0"/>
              </a:rPr>
              <a:t>Code: </a:t>
            </a:r>
          </a:p>
          <a:p>
            <a:pPr marL="0" indent="0">
              <a:lnSpc>
                <a:spcPct val="100000"/>
              </a:lnSpc>
              <a:spcBef>
                <a:spcPts val="1400"/>
              </a:spcBef>
              <a:buNone/>
            </a:pPr>
            <a:r>
              <a:rPr lang="en-US" sz="1800" dirty="0">
                <a:solidFill>
                  <a:schemeClr val="accent3">
                    <a:lumMod val="25000"/>
                  </a:schemeClr>
                </a:solidFill>
                <a:latin typeface="Abadi" panose="020B0604020104020204" pitchFamily="34" charset="0"/>
                <a:hlinkClick r:id="rId3"/>
              </a:rPr>
              <a:t>https://github.com/leandrojdsantos/lab_jupyter_launch_site_location%20.ipynb</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built an interactive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a:t>
            </a:r>
          </a:p>
          <a:p>
            <a:pPr>
              <a:lnSpc>
                <a:spcPct val="100000"/>
              </a:lnSpc>
              <a:spcBef>
                <a:spcPts val="1400"/>
              </a:spcBef>
            </a:pPr>
            <a:r>
              <a:rPr lang="en-US" sz="2200" dirty="0">
                <a:solidFill>
                  <a:schemeClr val="accent3">
                    <a:lumMod val="25000"/>
                  </a:schemeClr>
                </a:solidFill>
                <a:latin typeface="Abadi" panose="020B0604020104020204" pitchFamily="34" charset="0"/>
              </a:rPr>
              <a:t>We plotted pie charts showing the total launches by a certain sites</a:t>
            </a:r>
          </a:p>
          <a:p>
            <a:pPr>
              <a:lnSpc>
                <a:spcPct val="100000"/>
              </a:lnSpc>
              <a:spcBef>
                <a:spcPts val="1400"/>
              </a:spcBef>
            </a:pPr>
            <a:r>
              <a:rPr lang="en-US" sz="2200" dirty="0">
                <a:solidFill>
                  <a:schemeClr val="accent3">
                    <a:lumMod val="25000"/>
                  </a:schemeClr>
                </a:solidFill>
                <a:latin typeface="Abadi" panose="020B0604020104020204" pitchFamily="34" charset="0"/>
              </a:rPr>
              <a:t>We plotted scatter graph showing the relationship with Outcome and Payload</a:t>
            </a:r>
          </a:p>
          <a:p>
            <a:pPr>
              <a:lnSpc>
                <a:spcPct val="100000"/>
              </a:lnSpc>
              <a:spcBef>
                <a:spcPts val="1400"/>
              </a:spcBef>
            </a:pPr>
            <a:r>
              <a:rPr lang="en-US" sz="2200" dirty="0">
                <a:solidFill>
                  <a:schemeClr val="accent3">
                    <a:lumMod val="25000"/>
                  </a:schemeClr>
                </a:solidFill>
                <a:latin typeface="Abadi" panose="020B0604020104020204" pitchFamily="34" charset="0"/>
              </a:rPr>
              <a:t>Mass (Kg) for the different booster version.</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a:t>
            </a:r>
            <a:r>
              <a:rPr lang="en-US" sz="2200" dirty="0">
                <a:solidFill>
                  <a:schemeClr val="accent3">
                    <a:lumMod val="25000"/>
                  </a:schemeClr>
                </a:solidFill>
                <a:latin typeface="Abadi" panose="020B0604020104020204" pitchFamily="34" charset="0"/>
                <a:hlinkClick r:id="rId3"/>
              </a:rPr>
              <a:t>https://github.com/leandrojdsantosspacex_dash_app.py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loaded the data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transformed the data, split our data into training and testing.</a:t>
            </a:r>
          </a:p>
          <a:p>
            <a:pPr>
              <a:lnSpc>
                <a:spcPct val="100000"/>
              </a:lnSpc>
              <a:spcBef>
                <a:spcPts val="1400"/>
              </a:spcBef>
            </a:pPr>
            <a:r>
              <a:rPr lang="en-US" sz="2200" dirty="0">
                <a:solidFill>
                  <a:schemeClr val="accent3">
                    <a:lumMod val="25000"/>
                  </a:schemeClr>
                </a:solidFill>
                <a:latin typeface="Abadi" panose="020B0604020104020204" pitchFamily="34" charset="0"/>
              </a:rPr>
              <a:t>We built different machine learning models and tune different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dirty="0">
                <a:solidFill>
                  <a:schemeClr val="accent3">
                    <a:lumMod val="25000"/>
                  </a:schemeClr>
                </a:solidFill>
                <a:latin typeface="Abadi" panose="020B0604020104020204" pitchFamily="34" charset="0"/>
              </a:rPr>
              <a:t>We used accuracy as the metric for our model, improved the model using feature engineering and algorithm tuning.</a:t>
            </a:r>
          </a:p>
          <a:p>
            <a:pPr>
              <a:lnSpc>
                <a:spcPct val="100000"/>
              </a:lnSpc>
              <a:spcBef>
                <a:spcPts val="1400"/>
              </a:spcBef>
            </a:pPr>
            <a:r>
              <a:rPr lang="en-US" sz="2200" dirty="0">
                <a:solidFill>
                  <a:schemeClr val="accent3">
                    <a:lumMod val="25000"/>
                  </a:schemeClr>
                </a:solidFill>
                <a:latin typeface="Abadi" panose="020B0604020104020204" pitchFamily="34" charset="0"/>
              </a:rPr>
              <a:t>We found the best performing classification model.</a:t>
            </a:r>
          </a:p>
          <a:p>
            <a:pPr>
              <a:lnSpc>
                <a:spcPct val="100000"/>
              </a:lnSpc>
              <a:spcBef>
                <a:spcPts val="1400"/>
              </a:spcBef>
            </a:pPr>
            <a:r>
              <a:rPr lang="en-US" sz="2200" dirty="0">
                <a:solidFill>
                  <a:schemeClr val="accent3">
                    <a:lumMod val="25000"/>
                  </a:schemeClr>
                </a:solidFill>
                <a:latin typeface="Abadi" panose="020B0604020104020204" pitchFamily="34" charset="0"/>
              </a:rPr>
              <a:t>GitHub: </a:t>
            </a:r>
            <a:r>
              <a:rPr lang="en-US" sz="2200" dirty="0">
                <a:solidFill>
                  <a:schemeClr val="accent3">
                    <a:lumMod val="25000"/>
                  </a:schemeClr>
                </a:solidFill>
                <a:latin typeface="Abadi" panose="020B0604020104020204" pitchFamily="34" charset="0"/>
                <a:hlinkClick r:id="rId3"/>
              </a:rPr>
              <a:t>https://github.com/leandrojdsantos/SpaceX_Machine%20Learning%20Prediction_Part_5.ipynb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444486" cy="4840206"/>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first success landing outcome happened in 2015 fiver year after the first launch;</a:t>
            </a:r>
          </a:p>
          <a:p>
            <a:pPr>
              <a:lnSpc>
                <a:spcPct val="100000"/>
              </a:lnSpc>
              <a:spcBef>
                <a:spcPts val="1400"/>
              </a:spcBef>
            </a:pPr>
            <a:r>
              <a:rPr lang="en-US" sz="2200" dirty="0">
                <a:solidFill>
                  <a:schemeClr val="accent3">
                    <a:lumMod val="25000"/>
                  </a:schemeClr>
                </a:solidFill>
                <a:latin typeface="Abadi" panose="020B0604020104020204" pitchFamily="34" charset="0"/>
              </a:rPr>
              <a:t>Two booster versions failed at landing in drone ships in 2015: F9 v1.1 B1012 and F9 v1.1 B1015;</a:t>
            </a:r>
          </a:p>
          <a:p>
            <a:pPr>
              <a:lnSpc>
                <a:spcPct val="100000"/>
              </a:lnSpc>
              <a:spcBef>
                <a:spcPts val="1400"/>
              </a:spcBef>
            </a:pPr>
            <a:r>
              <a:rPr lang="en-US" sz="2200" dirty="0">
                <a:solidFill>
                  <a:schemeClr val="accent3">
                    <a:lumMod val="25000"/>
                  </a:schemeClr>
                </a:solidFill>
                <a:latin typeface="Abadi" panose="020B0604020104020204" pitchFamily="34" charset="0"/>
              </a:rPr>
              <a:t>Space X uses 4 different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The first launches were done to Space X itself and NASA;</a:t>
            </a:r>
          </a:p>
          <a:p>
            <a:pPr>
              <a:lnSpc>
                <a:spcPct val="100000"/>
              </a:lnSpc>
              <a:spcBef>
                <a:spcPts val="1400"/>
              </a:spcBef>
            </a:pPr>
            <a:r>
              <a:rPr lang="en-US" sz="2200" dirty="0">
                <a:solidFill>
                  <a:schemeClr val="accent3">
                    <a:lumMod val="25000"/>
                  </a:schemeClr>
                </a:solidFill>
                <a:latin typeface="Abadi" panose="020B0604020104020204" pitchFamily="34" charset="0"/>
              </a:rPr>
              <a:t>The number of landing outcomes became as better as years passed</a:t>
            </a:r>
          </a:p>
          <a:p>
            <a:pPr>
              <a:lnSpc>
                <a:spcPct val="100000"/>
              </a:lnSpc>
              <a:spcBef>
                <a:spcPts val="1400"/>
              </a:spcBef>
            </a:pPr>
            <a:r>
              <a:rPr lang="en-US" sz="2200" dirty="0">
                <a:solidFill>
                  <a:schemeClr val="accent3">
                    <a:lumMod val="25000"/>
                  </a:schemeClr>
                </a:solidFill>
                <a:latin typeface="Abadi" panose="020B0604020104020204" pitchFamily="34" charset="0"/>
              </a:rPr>
              <a:t>Many Falcon 9 booster versions were successful at landing in drone ships having payload above the average;</a:t>
            </a:r>
          </a:p>
          <a:p>
            <a:pPr>
              <a:lnSpc>
                <a:spcPct val="100000"/>
              </a:lnSpc>
              <a:spcBef>
                <a:spcPts val="1400"/>
              </a:spcBef>
            </a:pPr>
            <a:r>
              <a:rPr lang="en-US" sz="2200" dirty="0">
                <a:solidFill>
                  <a:schemeClr val="accent3">
                    <a:lumMod val="25000"/>
                  </a:schemeClr>
                </a:solidFill>
                <a:latin typeface="Abadi" panose="020B0604020104020204" pitchFamily="34" charset="0"/>
              </a:rPr>
              <a:t>Almost 100% of mission outcomes were successful;</a:t>
            </a: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of F9 v1.1 booster is 2,928 kg;</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3675271C-480B-6DD1-E116-F38739F634DB}"/>
            </a:ext>
          </a:extLst>
        </p:cNvPr>
        <p:cNvGrpSpPr/>
        <p:nvPr/>
      </p:nvGrpSpPr>
      <p:grpSpPr>
        <a:xfrm>
          <a:off x="0" y="0"/>
          <a:ext cx="0" cy="0"/>
          <a:chOff x="0" y="0"/>
          <a:chExt cx="0" cy="0"/>
        </a:xfrm>
      </p:grpSpPr>
      <p:sp>
        <p:nvSpPr>
          <p:cNvPr id="8" name="Content Placeholder 2">
            <a:extLst>
              <a:ext uri="{FF2B5EF4-FFF2-40B4-BE49-F238E27FC236}">
                <a16:creationId xmlns:a16="http://schemas.microsoft.com/office/drawing/2014/main" id="{1FB0BB81-2439-FBA3-2A3D-27E115C7ABE3}"/>
              </a:ext>
            </a:extLst>
          </p:cNvPr>
          <p:cNvSpPr txBox="1">
            <a:spLocks/>
          </p:cNvSpPr>
          <p:nvPr/>
        </p:nvSpPr>
        <p:spPr>
          <a:xfrm>
            <a:off x="841125" y="1807337"/>
            <a:ext cx="10444486" cy="484020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228600" lvl="1">
              <a:lnSpc>
                <a:spcPct val="100000"/>
              </a:lnSpc>
              <a:spcBef>
                <a:spcPts val="1400"/>
              </a:spcBef>
            </a:pPr>
            <a:r>
              <a:rPr lang="en-US" sz="2200" dirty="0">
                <a:solidFill>
                  <a:schemeClr val="accent3">
                    <a:lumMod val="25000"/>
                  </a:schemeClr>
                </a:solidFill>
                <a:latin typeface="Abadi" panose="020B0604020104020204" pitchFamily="34" charset="0"/>
              </a:rPr>
              <a:t>Using interactive analytics was possible to identify that launch sites use to be in safety places, near sea, for example and have a good logistic infrastructure around.</a:t>
            </a:r>
          </a:p>
          <a:p>
            <a:pPr marL="228600" lvl="1">
              <a:lnSpc>
                <a:spcPct val="100000"/>
              </a:lnSpc>
              <a:spcBef>
                <a:spcPts val="1400"/>
              </a:spcBef>
            </a:pPr>
            <a:r>
              <a:rPr lang="en-US" sz="2200" dirty="0">
                <a:solidFill>
                  <a:schemeClr val="accent3">
                    <a:lumMod val="25000"/>
                  </a:schemeClr>
                </a:solidFill>
                <a:latin typeface="Abadi" panose="020B0604020104020204" pitchFamily="34" charset="0"/>
              </a:rPr>
              <a:t>Most launches happens at east cost launch sites.</a:t>
            </a:r>
          </a:p>
          <a:p>
            <a:pPr marL="228600" lvl="1">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0EB5CC60-084D-1B99-AA37-CDAF6F809777}"/>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C561D366-C099-3FC3-AD00-63ACE5AE28C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m 2">
            <a:extLst>
              <a:ext uri="{FF2B5EF4-FFF2-40B4-BE49-F238E27FC236}">
                <a16:creationId xmlns:a16="http://schemas.microsoft.com/office/drawing/2014/main" id="{42DDC1FB-99D9-C4A0-FAD0-3AA8DD6CD572}"/>
              </a:ext>
            </a:extLst>
          </p:cNvPr>
          <p:cNvPicPr>
            <a:picLocks noChangeAspect="1"/>
          </p:cNvPicPr>
          <p:nvPr/>
        </p:nvPicPr>
        <p:blipFill>
          <a:blip r:embed="rId4"/>
          <a:stretch>
            <a:fillRect/>
          </a:stretch>
        </p:blipFill>
        <p:spPr>
          <a:xfrm>
            <a:off x="906389" y="3169661"/>
            <a:ext cx="4829175" cy="3257550"/>
          </a:xfrm>
          <a:prstGeom prst="rect">
            <a:avLst/>
          </a:prstGeom>
        </p:spPr>
      </p:pic>
      <p:pic>
        <p:nvPicPr>
          <p:cNvPr id="6" name="Imagem 5">
            <a:extLst>
              <a:ext uri="{FF2B5EF4-FFF2-40B4-BE49-F238E27FC236}">
                <a16:creationId xmlns:a16="http://schemas.microsoft.com/office/drawing/2014/main" id="{144865A5-35EB-3F4E-A455-C078CA79AC77}"/>
              </a:ext>
            </a:extLst>
          </p:cNvPr>
          <p:cNvPicPr>
            <a:picLocks noChangeAspect="1"/>
          </p:cNvPicPr>
          <p:nvPr/>
        </p:nvPicPr>
        <p:blipFill>
          <a:blip r:embed="rId5"/>
          <a:stretch>
            <a:fillRect/>
          </a:stretch>
        </p:blipFill>
        <p:spPr>
          <a:xfrm>
            <a:off x="6063368" y="3169661"/>
            <a:ext cx="4562591" cy="3262402"/>
          </a:xfrm>
          <a:prstGeom prst="rect">
            <a:avLst/>
          </a:prstGeom>
        </p:spPr>
      </p:pic>
    </p:spTree>
    <p:extLst>
      <p:ext uri="{BB962C8B-B14F-4D97-AF65-F5344CB8AC3E}">
        <p14:creationId xmlns:p14="http://schemas.microsoft.com/office/powerpoint/2010/main" val="143375227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10738448" cy="938048"/>
          </a:xfrm>
          <a:prstGeom prst="rect">
            <a:avLst/>
          </a:prstGeom>
        </p:spPr>
        <p:txBody>
          <a:bodyPr>
            <a:normAutofit/>
          </a:bodyPr>
          <a:lstStyle/>
          <a:p>
            <a:pPr>
              <a:lnSpc>
                <a:spcPct val="100000"/>
              </a:lnSpc>
              <a:spcBef>
                <a:spcPts val="1400"/>
              </a:spcBef>
            </a:pPr>
            <a:r>
              <a:rPr lang="pt-BR" sz="2200" dirty="0" err="1">
                <a:solidFill>
                  <a:schemeClr val="accent3">
                    <a:lumMod val="25000"/>
                  </a:schemeClr>
                </a:solidFill>
                <a:latin typeface="Abadi" panose="020B0604020104020204" pitchFamily="34" charset="0"/>
              </a:rPr>
              <a:t>From</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en-US" sz="2200" dirty="0">
                <a:solidFill>
                  <a:schemeClr val="accent3">
                    <a:lumMod val="25000"/>
                  </a:schemeClr>
                </a:solidFill>
                <a:latin typeface="Abadi" panose="020B0604020104020204" pitchFamily="34" charset="0"/>
              </a:rPr>
              <a:t>plot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we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found</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that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larger</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flight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amount</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at</a:t>
            </a:r>
            <a:r>
              <a:rPr lang="pt-BR" sz="2200" dirty="0">
                <a:solidFill>
                  <a:schemeClr val="accent3">
                    <a:lumMod val="25000"/>
                  </a:schemeClr>
                </a:solidFill>
                <a:latin typeface="Abadi" panose="020B0604020104020204" pitchFamily="34" charset="0"/>
              </a:rPr>
              <a:t> a </a:t>
            </a:r>
            <a:r>
              <a:rPr lang="pt-BR" sz="2200" dirty="0" err="1">
                <a:solidFill>
                  <a:schemeClr val="accent3">
                    <a:lumMod val="25000"/>
                  </a:schemeClr>
                </a:solidFill>
                <a:latin typeface="Abadi" panose="020B0604020104020204" pitchFamily="34" charset="0"/>
              </a:rPr>
              <a:t>lunch</a:t>
            </a:r>
            <a:r>
              <a:rPr lang="pt-BR" sz="2200" dirty="0">
                <a:solidFill>
                  <a:schemeClr val="accent3">
                    <a:lumMod val="25000"/>
                  </a:schemeClr>
                </a:solidFill>
                <a:latin typeface="Abadi" panose="020B0604020104020204" pitchFamily="34" charset="0"/>
              </a:rPr>
              <a:t> site,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greater</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rate </a:t>
            </a:r>
            <a:r>
              <a:rPr lang="pt-BR" sz="2200" dirty="0" err="1">
                <a:solidFill>
                  <a:schemeClr val="accent3">
                    <a:lumMod val="25000"/>
                  </a:schemeClr>
                </a:solidFill>
                <a:latin typeface="Abadi" panose="020B0604020104020204" pitchFamily="34" charset="0"/>
              </a:rPr>
              <a:t>at</a:t>
            </a:r>
            <a:r>
              <a:rPr lang="pt-BR" sz="2200" dirty="0">
                <a:solidFill>
                  <a:schemeClr val="accent3">
                    <a:lumMod val="25000"/>
                  </a:schemeClr>
                </a:solidFill>
                <a:latin typeface="Abadi" panose="020B0604020104020204" pitchFamily="34" charset="0"/>
              </a:rPr>
              <a:t> a </a:t>
            </a:r>
            <a:r>
              <a:rPr lang="pt-BR" sz="2200" dirty="0" err="1">
                <a:solidFill>
                  <a:schemeClr val="accent3">
                    <a:lumMod val="25000"/>
                  </a:schemeClr>
                </a:solidFill>
                <a:latin typeface="Abadi" panose="020B0604020104020204" pitchFamily="34" charset="0"/>
              </a:rPr>
              <a:t>launch</a:t>
            </a:r>
            <a:r>
              <a:rPr lang="pt-BR" sz="2200" dirty="0">
                <a:solidFill>
                  <a:schemeClr val="accent3">
                    <a:lumMod val="25000"/>
                  </a:schemeClr>
                </a:solidFill>
                <a:latin typeface="Abadi" panose="020B0604020104020204" pitchFamily="34" charset="0"/>
              </a:rPr>
              <a:t> site. </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m 5">
            <a:extLst>
              <a:ext uri="{FF2B5EF4-FFF2-40B4-BE49-F238E27FC236}">
                <a16:creationId xmlns:a16="http://schemas.microsoft.com/office/drawing/2014/main" id="{943ECF51-D1C5-147C-C33D-D9DEF303AAF7}"/>
              </a:ext>
            </a:extLst>
          </p:cNvPr>
          <p:cNvPicPr>
            <a:picLocks noChangeAspect="1"/>
          </p:cNvPicPr>
          <p:nvPr/>
        </p:nvPicPr>
        <p:blipFill>
          <a:blip r:embed="rId3"/>
          <a:stretch>
            <a:fillRect/>
          </a:stretch>
        </p:blipFill>
        <p:spPr>
          <a:xfrm>
            <a:off x="138197" y="3193207"/>
            <a:ext cx="11780534" cy="2815755"/>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2069757"/>
            <a:ext cx="10123961" cy="3811588"/>
          </a:xfrm>
          <a:prstGeom prst="rect">
            <a:avLst/>
          </a:prstGeom>
        </p:spPr>
        <p:txBody>
          <a:bodyPr>
            <a:normAutofit/>
          </a:bodyPr>
          <a:lstStyle/>
          <a:p>
            <a:pPr>
              <a:lnSpc>
                <a:spcPct val="100000"/>
              </a:lnSpc>
              <a:spcBef>
                <a:spcPts val="1400"/>
              </a:spcBef>
            </a:pPr>
            <a:r>
              <a:rPr lang="pt-BR" sz="2200" dirty="0">
                <a:solidFill>
                  <a:schemeClr val="accent3">
                    <a:lumMod val="25000"/>
                  </a:schemeClr>
                </a:solidFill>
                <a:latin typeface="Abadi" panose="020B0604020104020204" pitchFamily="34" charset="0"/>
              </a:rPr>
              <a:t>The </a:t>
            </a:r>
            <a:r>
              <a:rPr lang="pt-BR" sz="2200" dirty="0" err="1">
                <a:solidFill>
                  <a:schemeClr val="accent3">
                    <a:lumMod val="25000"/>
                  </a:schemeClr>
                </a:solidFill>
                <a:latin typeface="Abadi" panose="020B0604020104020204" pitchFamily="34" charset="0"/>
              </a:rPr>
              <a:t>greater</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payload</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mass</a:t>
            </a:r>
            <a:r>
              <a:rPr lang="pt-BR" sz="2200" dirty="0">
                <a:solidFill>
                  <a:schemeClr val="accent3">
                    <a:lumMod val="25000"/>
                  </a:schemeClr>
                </a:solidFill>
                <a:latin typeface="Abadi" panose="020B0604020104020204" pitchFamily="34" charset="0"/>
              </a:rPr>
              <a:t> for </a:t>
            </a:r>
            <a:r>
              <a:rPr lang="pt-BR" sz="2200" dirty="0" err="1">
                <a:solidFill>
                  <a:schemeClr val="accent3">
                    <a:lumMod val="25000"/>
                  </a:schemeClr>
                </a:solidFill>
                <a:latin typeface="Abadi" panose="020B0604020104020204" pitchFamily="34" charset="0"/>
              </a:rPr>
              <a:t>launch</a:t>
            </a:r>
            <a:r>
              <a:rPr lang="pt-BR" sz="2200" dirty="0">
                <a:solidFill>
                  <a:schemeClr val="accent3">
                    <a:lumMod val="25000"/>
                  </a:schemeClr>
                </a:solidFill>
                <a:latin typeface="Abadi" panose="020B0604020104020204" pitchFamily="34" charset="0"/>
              </a:rPr>
              <a:t> site CCAFS SLC 40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higher</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success</a:t>
            </a:r>
            <a:r>
              <a:rPr lang="pt-BR" sz="2200" dirty="0">
                <a:solidFill>
                  <a:schemeClr val="accent3">
                    <a:lumMod val="25000"/>
                  </a:schemeClr>
                </a:solidFill>
                <a:latin typeface="Abadi" panose="020B0604020104020204" pitchFamily="34" charset="0"/>
              </a:rPr>
              <a:t> rate for </a:t>
            </a:r>
            <a:r>
              <a:rPr lang="pt-BR" sz="2200" dirty="0" err="1">
                <a:solidFill>
                  <a:schemeClr val="accent3">
                    <a:lumMod val="25000"/>
                  </a:schemeClr>
                </a:solidFill>
                <a:latin typeface="Abadi" panose="020B0604020104020204" pitchFamily="34" charset="0"/>
              </a:rPr>
              <a:t>the</a:t>
            </a:r>
            <a:r>
              <a:rPr lang="pt-BR" sz="2200" dirty="0">
                <a:solidFill>
                  <a:schemeClr val="accent3">
                    <a:lumMod val="25000"/>
                  </a:schemeClr>
                </a:solidFill>
                <a:latin typeface="Abadi" panose="020B0604020104020204" pitchFamily="34" charset="0"/>
              </a:rPr>
              <a:t> </a:t>
            </a:r>
            <a:r>
              <a:rPr lang="pt-BR" sz="2200" dirty="0" err="1">
                <a:solidFill>
                  <a:schemeClr val="accent3">
                    <a:lumMod val="25000"/>
                  </a:schemeClr>
                </a:solidFill>
                <a:latin typeface="Abadi" panose="020B0604020104020204" pitchFamily="34" charset="0"/>
              </a:rPr>
              <a:t>rocket</a:t>
            </a:r>
            <a:r>
              <a:rPr lang="pt-BR" sz="2200" dirty="0">
                <a:solidFill>
                  <a:schemeClr val="accent3">
                    <a:lumMod val="25000"/>
                  </a:schemeClr>
                </a:solidFill>
                <a:latin typeface="Abadi" panose="020B0604020104020204" pitchFamily="34" charset="0"/>
              </a:rPr>
              <a:t>. </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Imagem 7">
            <a:extLst>
              <a:ext uri="{FF2B5EF4-FFF2-40B4-BE49-F238E27FC236}">
                <a16:creationId xmlns:a16="http://schemas.microsoft.com/office/drawing/2014/main" id="{851487C7-4901-1709-23B2-629C94016CAD}"/>
              </a:ext>
            </a:extLst>
          </p:cNvPr>
          <p:cNvPicPr>
            <a:picLocks noChangeAspect="1"/>
          </p:cNvPicPr>
          <p:nvPr/>
        </p:nvPicPr>
        <p:blipFill>
          <a:blip r:embed="rId3"/>
          <a:stretch>
            <a:fillRect/>
          </a:stretch>
        </p:blipFill>
        <p:spPr>
          <a:xfrm>
            <a:off x="252249" y="2962183"/>
            <a:ext cx="11382703" cy="2919162"/>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743838"/>
            <a:ext cx="10959534" cy="739914"/>
          </a:xfrm>
          <a:prstGeom prst="rect">
            <a:avLst/>
          </a:prstGeom>
        </p:spPr>
        <p:txBody>
          <a:bodyPr>
            <a:normAutofit/>
          </a:bodyPr>
          <a:lstStyle/>
          <a:p>
            <a:pPr>
              <a:spcBef>
                <a:spcPts val="1400"/>
              </a:spcBef>
            </a:pPr>
            <a:r>
              <a:rPr lang="en-US" sz="2200" dirty="0">
                <a:latin typeface="Abadi" panose="020B0604020104020204" pitchFamily="34" charset="0"/>
              </a:rPr>
              <a:t>From the plot, we can see that ES-L1, GEO, HEO, SSO, VLEO had the most success rate.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m 5">
            <a:extLst>
              <a:ext uri="{FF2B5EF4-FFF2-40B4-BE49-F238E27FC236}">
                <a16:creationId xmlns:a16="http://schemas.microsoft.com/office/drawing/2014/main" id="{917DB2B0-1EFC-E32B-F7C4-C4B8555DC36C}"/>
              </a:ext>
            </a:extLst>
          </p:cNvPr>
          <p:cNvPicPr>
            <a:picLocks noChangeAspect="1"/>
          </p:cNvPicPr>
          <p:nvPr/>
        </p:nvPicPr>
        <p:blipFill>
          <a:blip r:embed="rId3"/>
          <a:stretch>
            <a:fillRect/>
          </a:stretch>
        </p:blipFill>
        <p:spPr>
          <a:xfrm>
            <a:off x="781654" y="2452072"/>
            <a:ext cx="9686649" cy="357350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562559" y="1520706"/>
            <a:ext cx="10687961" cy="1033307"/>
          </a:xfrm>
          <a:prstGeom prst="rect">
            <a:avLst/>
          </a:prstGeom>
        </p:spPr>
        <p:txBody>
          <a:bodyPr>
            <a:normAutofit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plot below shows the Flight Number vs. Orbit type. We observe that in the LEO orbit, success is related to the number of flights whereas in the GTO orbit, there is no relationship between flight number and the orbit. </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Imagem 5">
            <a:extLst>
              <a:ext uri="{FF2B5EF4-FFF2-40B4-BE49-F238E27FC236}">
                <a16:creationId xmlns:a16="http://schemas.microsoft.com/office/drawing/2014/main" id="{E76A81C6-6544-7000-9ADB-DAD143A569B5}"/>
              </a:ext>
            </a:extLst>
          </p:cNvPr>
          <p:cNvPicPr>
            <a:picLocks noChangeAspect="1"/>
          </p:cNvPicPr>
          <p:nvPr/>
        </p:nvPicPr>
        <p:blipFill>
          <a:blip r:embed="rId3"/>
          <a:stretch>
            <a:fillRect/>
          </a:stretch>
        </p:blipFill>
        <p:spPr>
          <a:xfrm>
            <a:off x="57935" y="2783642"/>
            <a:ext cx="11734672" cy="3241932"/>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5647" y="1613221"/>
            <a:ext cx="10880706" cy="985345"/>
          </a:xfrm>
          <a:prstGeom prst="rect">
            <a:avLst/>
          </a:prstGeom>
        </p:spPr>
        <p:txBody>
          <a:bodyPr>
            <a:normAutofit/>
          </a:bodyPr>
          <a:lstStyle/>
          <a:p>
            <a:r>
              <a:rPr lang="en-US" sz="1800" b="0" i="0" dirty="0">
                <a:solidFill>
                  <a:srgbClr val="292929"/>
                </a:solidFill>
                <a:effectLst/>
                <a:latin typeface="Abadi" panose="020B0604020104020204" pitchFamily="34" charset="0"/>
              </a:rPr>
              <a:t>We can observe that with heavy payloads, the successful landing are more for PO, LEO and ISS orbits.</a:t>
            </a:r>
            <a:r>
              <a:rPr lang="en-US" sz="16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8C34281E-3036-4723-E092-00F72008E9D0}"/>
              </a:ext>
            </a:extLst>
          </p:cNvPr>
          <p:cNvPicPr>
            <a:picLocks noChangeAspect="1"/>
          </p:cNvPicPr>
          <p:nvPr/>
        </p:nvPicPr>
        <p:blipFill>
          <a:blip r:embed="rId3"/>
          <a:stretch>
            <a:fillRect/>
          </a:stretch>
        </p:blipFill>
        <p:spPr>
          <a:xfrm>
            <a:off x="472966" y="2105893"/>
            <a:ext cx="11524593" cy="3758879"/>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293486" y="1640297"/>
            <a:ext cx="11164486" cy="83109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From the plot, we can observe that success rate since 2013 kept on increasing till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0D53CF3D-2754-6B66-91E0-46D88222B525}"/>
              </a:ext>
            </a:extLst>
          </p:cNvPr>
          <p:cNvPicPr>
            <a:picLocks noChangeAspect="1"/>
          </p:cNvPicPr>
          <p:nvPr/>
        </p:nvPicPr>
        <p:blipFill>
          <a:blip r:embed="rId3"/>
          <a:stretch>
            <a:fillRect/>
          </a:stretch>
        </p:blipFill>
        <p:spPr>
          <a:xfrm>
            <a:off x="2749276" y="2353167"/>
            <a:ext cx="5400675" cy="429577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spcBef>
                <a:spcPts val="1400"/>
              </a:spcBef>
            </a:pPr>
            <a:r>
              <a:rPr lang="en-US" sz="2200" dirty="0">
                <a:latin typeface="Abadi" panose="020B0604020104020204" pitchFamily="34" charset="0"/>
              </a:rPr>
              <a:t>We used the key word </a:t>
            </a:r>
            <a:r>
              <a:rPr lang="en-US" sz="2200" b="1" dirty="0">
                <a:latin typeface="Abadi" panose="020B0604020104020204" pitchFamily="34" charset="0"/>
              </a:rPr>
              <a:t>DISTINCT</a:t>
            </a:r>
            <a:r>
              <a:rPr lang="en-US" sz="2200" dirty="0">
                <a:latin typeface="Abadi" panose="020B0604020104020204" pitchFamily="34" charset="0"/>
              </a:rPr>
              <a:t> to show only unique launch sites from the SpaceX data.</a:t>
            </a:r>
          </a:p>
          <a:p>
            <a:pPr>
              <a:spcBef>
                <a:spcPts val="1400"/>
              </a:spcBef>
            </a:pPr>
            <a:endParaRPr lang="en-US" sz="2200" dirty="0">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m 5">
            <a:extLst>
              <a:ext uri="{FF2B5EF4-FFF2-40B4-BE49-F238E27FC236}">
                <a16:creationId xmlns:a16="http://schemas.microsoft.com/office/drawing/2014/main" id="{1830BC95-1FE0-B256-5FB0-97C00C8DD1D7}"/>
              </a:ext>
            </a:extLst>
          </p:cNvPr>
          <p:cNvPicPr>
            <a:picLocks noChangeAspect="1"/>
          </p:cNvPicPr>
          <p:nvPr/>
        </p:nvPicPr>
        <p:blipFill>
          <a:blip r:embed="rId3"/>
          <a:stretch>
            <a:fillRect/>
          </a:stretch>
        </p:blipFill>
        <p:spPr>
          <a:xfrm>
            <a:off x="5271785" y="2270070"/>
            <a:ext cx="6131433" cy="375550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5 records where launch sites begin with `CCA`</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9EDB7287-DD8A-D33A-C909-04B492C3F889}"/>
              </a:ext>
            </a:extLst>
          </p:cNvPr>
          <p:cNvPicPr>
            <a:picLocks noChangeAspect="1"/>
          </p:cNvPicPr>
          <p:nvPr/>
        </p:nvPicPr>
        <p:blipFill>
          <a:blip r:embed="rId3"/>
          <a:stretch>
            <a:fillRect/>
          </a:stretch>
        </p:blipFill>
        <p:spPr>
          <a:xfrm>
            <a:off x="409902" y="2704715"/>
            <a:ext cx="11382705" cy="3472248"/>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r>
              <a:rPr lang="en-US" sz="2000" b="0" i="0" dirty="0">
                <a:solidFill>
                  <a:srgbClr val="292929"/>
                </a:solidFill>
                <a:effectLst/>
                <a:latin typeface="Abadi" panose="020B0604020104020204" pitchFamily="34" charset="0"/>
              </a:rPr>
              <a:t>We calculated the total payload carried by boosters from NASA as 45596 using the query below</a:t>
            </a:r>
            <a:r>
              <a:rPr lang="en-US" sz="18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DBFB2035-13AB-34CC-551F-15AB60095B33}"/>
              </a:ext>
            </a:extLst>
          </p:cNvPr>
          <p:cNvPicPr>
            <a:picLocks noChangeAspect="1"/>
          </p:cNvPicPr>
          <p:nvPr/>
        </p:nvPicPr>
        <p:blipFill>
          <a:blip r:embed="rId3"/>
          <a:stretch>
            <a:fillRect/>
          </a:stretch>
        </p:blipFill>
        <p:spPr>
          <a:xfrm>
            <a:off x="646878" y="2819400"/>
            <a:ext cx="11145217" cy="2225566"/>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average payload mass carried by booster version F9 v1.1</a:t>
            </a:r>
          </a:p>
          <a:p>
            <a:pPr>
              <a:lnSpc>
                <a:spcPct val="100000"/>
              </a:lnSpc>
              <a:spcBef>
                <a:spcPts val="1400"/>
              </a:spcBef>
            </a:pPr>
            <a:r>
              <a:rPr lang="en-US" sz="2200" dirty="0">
                <a:solidFill>
                  <a:schemeClr val="accent3">
                    <a:lumMod val="25000"/>
                  </a:schemeClr>
                </a:solidFill>
                <a:latin typeface="Abadi" panose="020B0604020104020204" pitchFamily="34" charset="0"/>
              </a:rPr>
              <a:t> We calculated the average payload mass carried by booster</a:t>
            </a:r>
          </a:p>
          <a:p>
            <a:pPr>
              <a:lnSpc>
                <a:spcPct val="100000"/>
              </a:lnSpc>
              <a:spcBef>
                <a:spcPts val="1400"/>
              </a:spcBef>
            </a:pPr>
            <a:r>
              <a:rPr lang="en-US" sz="2200" dirty="0">
                <a:solidFill>
                  <a:schemeClr val="accent3">
                    <a:lumMod val="25000"/>
                  </a:schemeClr>
                </a:solidFill>
                <a:latin typeface="Abadi" panose="020B0604020104020204" pitchFamily="34" charset="0"/>
              </a:rPr>
              <a:t>version F9 v1.1 as 2928.4</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6F56F16B-8568-9E7C-74CD-F19759B0C57D}"/>
              </a:ext>
            </a:extLst>
          </p:cNvPr>
          <p:cNvPicPr>
            <a:picLocks noChangeAspect="1"/>
          </p:cNvPicPr>
          <p:nvPr/>
        </p:nvPicPr>
        <p:blipFill>
          <a:blip r:embed="rId3"/>
          <a:stretch>
            <a:fillRect/>
          </a:stretch>
        </p:blipFill>
        <p:spPr>
          <a:xfrm>
            <a:off x="770010" y="2956560"/>
            <a:ext cx="10391976" cy="2261825"/>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11300"/>
            <a:ext cx="10125657" cy="5245100"/>
          </a:xfrm>
          <a:prstGeom prst="rect">
            <a:avLst/>
          </a:prstGeom>
        </p:spPr>
        <p:txBody>
          <a:bodyPr lIns="91440" tIns="45720" rIns="91440" bIns="45720" anchor="t">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through API</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Collection with Web Scraping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Machine Learning Prediction</a:t>
            </a: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Exploratory Data Analysis result</a:t>
            </a:r>
          </a:p>
          <a:p>
            <a:pPr lvl="1">
              <a:lnSpc>
                <a:spcPct val="100000"/>
              </a:lnSpc>
              <a:spcBef>
                <a:spcPts val="1400"/>
              </a:spcBef>
              <a:buFontTx/>
              <a:buChar char="-"/>
            </a:pPr>
            <a:r>
              <a:rPr lang="en-US" sz="1800" dirty="0" err="1">
                <a:solidFill>
                  <a:schemeClr val="accent3">
                    <a:lumMod val="25000"/>
                  </a:schemeClr>
                </a:solidFill>
                <a:latin typeface="Abadi" panose="020B0604020104020204" pitchFamily="34" charset="0"/>
              </a:rPr>
              <a:t>Interacive</a:t>
            </a:r>
            <a:r>
              <a:rPr lang="en-US" sz="1800" dirty="0">
                <a:solidFill>
                  <a:schemeClr val="accent3">
                    <a:lumMod val="25000"/>
                  </a:schemeClr>
                </a:solidFill>
                <a:latin typeface="Abadi" panose="020B0604020104020204" pitchFamily="34" charset="0"/>
              </a:rPr>
              <a:t> analytics ins </a:t>
            </a:r>
            <a:r>
              <a:rPr lang="en-US" sz="1800" dirty="0" err="1">
                <a:solidFill>
                  <a:schemeClr val="accent3">
                    <a:lumMod val="25000"/>
                  </a:schemeClr>
                </a:solidFill>
                <a:latin typeface="Abadi" panose="020B0604020104020204" pitchFamily="34" charset="0"/>
              </a:rPr>
              <a:t>screnshots</a:t>
            </a:r>
            <a:endParaRPr lang="en-US" sz="1800" dirty="0">
              <a:solidFill>
                <a:schemeClr val="accent3">
                  <a:lumMod val="25000"/>
                </a:schemeClr>
              </a:solidFill>
              <a:latin typeface="Abadi" panose="020B0604020104020204" pitchFamily="34" charset="0"/>
            </a:endParaRPr>
          </a:p>
          <a:p>
            <a:pPr lvl="1">
              <a:lnSpc>
                <a:spcPct val="100000"/>
              </a:lnSpc>
              <a:spcBef>
                <a:spcPts val="1400"/>
              </a:spcBef>
              <a:buFontTx/>
              <a:buChar char="-"/>
            </a:pPr>
            <a:r>
              <a:rPr lang="en-US" sz="1800" dirty="0">
                <a:solidFill>
                  <a:schemeClr val="accent3">
                    <a:lumMod val="25000"/>
                  </a:schemeClr>
                </a:solidFill>
                <a:latin typeface="Abadi" panose="020B0604020104020204" pitchFamily="34" charset="0"/>
              </a:rPr>
              <a:t>Predictive Analytics result</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Find the dates of the first successful landing outcome on ground pad</a:t>
            </a:r>
            <a:endParaRPr lang="en-US" dirty="0">
              <a:solidFill>
                <a:schemeClr val="accent3">
                  <a:lumMod val="25000"/>
                </a:schemeClr>
              </a:solidFill>
            </a:endParaRPr>
          </a:p>
          <a:p>
            <a:pPr marL="457200" lvl="1" indent="0">
              <a:lnSpc>
                <a:spcPct val="100000"/>
              </a:lnSpc>
              <a:spcBef>
                <a:spcPts val="1400"/>
              </a:spcBef>
              <a:buNone/>
            </a:pPr>
            <a:r>
              <a:rPr lang="en-US" b="0" i="0" dirty="0">
                <a:solidFill>
                  <a:srgbClr val="000000"/>
                </a:solidFill>
                <a:effectLst/>
                <a:latin typeface="Calibri" panose="020F0502020204030204" pitchFamily="34" charset="0"/>
              </a:rPr>
              <a:t>We observed that the dates of the first successful landing outcome on ground pad was 22nd December 2015</a:t>
            </a:r>
            <a:r>
              <a:rPr lang="en-US" sz="2000" dirty="0"/>
              <a:t> </a:t>
            </a:r>
            <a:br>
              <a:rPr lang="en-US" sz="1200" dirty="0"/>
            </a:br>
            <a:endParaRPr lang="en-US" sz="18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99A24F93-2BF3-17B3-142D-50646949CD83}"/>
              </a:ext>
            </a:extLst>
          </p:cNvPr>
          <p:cNvPicPr>
            <a:picLocks noChangeAspect="1"/>
          </p:cNvPicPr>
          <p:nvPr/>
        </p:nvPicPr>
        <p:blipFill>
          <a:blip r:embed="rId3"/>
          <a:stretch>
            <a:fillRect/>
          </a:stretch>
        </p:blipFill>
        <p:spPr>
          <a:xfrm>
            <a:off x="770011" y="3141490"/>
            <a:ext cx="10700516" cy="2515120"/>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used the WHERE clause to filter for boosters which have successfully  landed on drone ship and applied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0D6BCB29-F821-40FB-0361-B3ED3E03EDEB}"/>
              </a:ext>
            </a:extLst>
          </p:cNvPr>
          <p:cNvPicPr>
            <a:picLocks noChangeAspect="1"/>
          </p:cNvPicPr>
          <p:nvPr/>
        </p:nvPicPr>
        <p:blipFill>
          <a:blip r:embed="rId3"/>
          <a:stretch>
            <a:fillRect/>
          </a:stretch>
        </p:blipFill>
        <p:spPr>
          <a:xfrm>
            <a:off x="889110" y="3032342"/>
            <a:ext cx="7870496" cy="3287008"/>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dirty="0">
                <a:solidFill>
                  <a:schemeClr val="accent3">
                    <a:lumMod val="25000"/>
                  </a:schemeClr>
                </a:solidFill>
                <a:latin typeface="Abadi" panose="020B0604020104020204" pitchFamily="34" charset="0"/>
              </a:rPr>
              <a:t>We used wildcard like ‘%’ to filter for WHERE </a:t>
            </a:r>
            <a:r>
              <a:rPr lang="en-US" sz="2200" dirty="0" err="1">
                <a:solidFill>
                  <a:schemeClr val="accent3">
                    <a:lumMod val="25000"/>
                  </a:schemeClr>
                </a:solidFill>
                <a:latin typeface="Abadi" panose="020B0604020104020204" pitchFamily="34" charset="0"/>
              </a:rPr>
              <a:t>MissionOutcome</a:t>
            </a:r>
            <a:r>
              <a:rPr lang="en-US" sz="2200" dirty="0">
                <a:solidFill>
                  <a:schemeClr val="accent3">
                    <a:lumMod val="25000"/>
                  </a:schemeClr>
                </a:solidFill>
                <a:latin typeface="Abadi" panose="020B0604020104020204" pitchFamily="34" charset="0"/>
              </a:rPr>
              <a:t> was a success or a failure.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A7CB0E16-AB67-3F1B-0CA6-6DD2EE4BFC6F}"/>
              </a:ext>
            </a:extLst>
          </p:cNvPr>
          <p:cNvPicPr>
            <a:picLocks noChangeAspect="1"/>
          </p:cNvPicPr>
          <p:nvPr/>
        </p:nvPicPr>
        <p:blipFill>
          <a:blip r:embed="rId3"/>
          <a:stretch>
            <a:fillRect/>
          </a:stretch>
        </p:blipFill>
        <p:spPr>
          <a:xfrm>
            <a:off x="770010" y="3221016"/>
            <a:ext cx="9099203" cy="255430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dirty="0" err="1">
                <a:solidFill>
                  <a:schemeClr val="accent3">
                    <a:lumMod val="25000"/>
                  </a:schemeClr>
                </a:solidFill>
                <a:latin typeface="Abadi" panose="020B0604020104020204" pitchFamily="34" charset="0"/>
              </a:rPr>
              <a:t>Whe</a:t>
            </a:r>
            <a:r>
              <a:rPr lang="en-US" sz="2200" dirty="0">
                <a:solidFill>
                  <a:schemeClr val="accent3">
                    <a:lumMod val="25000"/>
                  </a:schemeClr>
                </a:solidFill>
                <a:latin typeface="Abadi" panose="020B0604020104020204" pitchFamily="34" charset="0"/>
              </a:rPr>
              <a:t> determined the </a:t>
            </a:r>
            <a:r>
              <a:rPr lang="en-US" sz="2200" dirty="0" err="1">
                <a:solidFill>
                  <a:schemeClr val="accent3">
                    <a:lumMod val="25000"/>
                  </a:schemeClr>
                </a:solidFill>
                <a:latin typeface="Abadi" panose="020B0604020104020204" pitchFamily="34" charset="0"/>
              </a:rPr>
              <a:t>bosster</a:t>
            </a:r>
            <a:r>
              <a:rPr lang="en-US" sz="2200" dirty="0">
                <a:solidFill>
                  <a:schemeClr val="accent3">
                    <a:lumMod val="25000"/>
                  </a:schemeClr>
                </a:solidFill>
                <a:latin typeface="Abadi" panose="020B0604020104020204" pitchFamily="34" charset="0"/>
              </a:rPr>
              <a:t> that carried the maximum with this query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5A82C8BB-1A36-CFBD-2F8D-5355615C575A}"/>
              </a:ext>
            </a:extLst>
          </p:cNvPr>
          <p:cNvPicPr>
            <a:picLocks noChangeAspect="1"/>
          </p:cNvPicPr>
          <p:nvPr/>
        </p:nvPicPr>
        <p:blipFill>
          <a:blip r:embed="rId3"/>
          <a:stretch>
            <a:fillRect/>
          </a:stretch>
        </p:blipFill>
        <p:spPr>
          <a:xfrm>
            <a:off x="734027" y="2975085"/>
            <a:ext cx="6470813" cy="376692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a:t>
            </a:r>
            <a:r>
              <a:rPr lang="en-US" sz="2200" dirty="0" err="1">
                <a:solidFill>
                  <a:schemeClr val="accent3">
                    <a:lumMod val="25000"/>
                  </a:schemeClr>
                </a:solidFill>
                <a:latin typeface="Abadi"/>
              </a:rPr>
              <a:t>landing_outcomes</a:t>
            </a:r>
            <a:r>
              <a:rPr lang="en-US" sz="2200" dirty="0">
                <a:solidFill>
                  <a:schemeClr val="accent3">
                    <a:lumMod val="25000"/>
                  </a:schemeClr>
                </a:solidFill>
                <a:latin typeface="Abadi"/>
              </a:rPr>
              <a:t> in drone ship, their booster versions, and launch site names for in year 2015</a:t>
            </a:r>
          </a:p>
          <a:p>
            <a:pPr marL="457200" lvl="1" indent="0">
              <a:lnSpc>
                <a:spcPct val="100000"/>
              </a:lnSpc>
              <a:spcBef>
                <a:spcPts val="1400"/>
              </a:spcBef>
              <a:buNone/>
            </a:pPr>
            <a:r>
              <a:rPr lang="en-US" sz="1800" dirty="0">
                <a:solidFill>
                  <a:schemeClr val="accent3">
                    <a:lumMod val="25000"/>
                  </a:schemeClr>
                </a:solidFill>
                <a:latin typeface="Abadi"/>
              </a:rPr>
              <a:t>We used a combinations of the WHERE clause, LIKE, and </a:t>
            </a:r>
            <a:r>
              <a:rPr lang="en-US" sz="1800" dirty="0" err="1">
                <a:solidFill>
                  <a:schemeClr val="accent3">
                    <a:lumMod val="25000"/>
                  </a:schemeClr>
                </a:solidFill>
                <a:latin typeface="Abadi"/>
              </a:rPr>
              <a:t>AND</a:t>
            </a:r>
            <a:r>
              <a:rPr lang="en-US" sz="1800" dirty="0">
                <a:solidFill>
                  <a:schemeClr val="accent3">
                    <a:lumMod val="25000"/>
                  </a:schemeClr>
                </a:solidFill>
                <a:latin typeface="Abadi"/>
              </a:rPr>
              <a:t> conditions to filter for failed landing outcomes in drone ship, their booster versions, and launch site names for year 2015</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3F88FB8C-B1AD-C214-6516-39CF26C45F93}"/>
              </a:ext>
            </a:extLst>
          </p:cNvPr>
          <p:cNvPicPr>
            <a:picLocks noChangeAspect="1"/>
          </p:cNvPicPr>
          <p:nvPr/>
        </p:nvPicPr>
        <p:blipFill>
          <a:blip r:embed="rId3"/>
          <a:stretch>
            <a:fillRect/>
          </a:stretch>
        </p:blipFill>
        <p:spPr>
          <a:xfrm>
            <a:off x="590451" y="3761841"/>
            <a:ext cx="10831539" cy="285631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a:p>
            <a:pPr>
              <a:lnSpc>
                <a:spcPct val="100000"/>
              </a:lnSpc>
              <a:spcBef>
                <a:spcPts val="1400"/>
              </a:spcBef>
            </a:pP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5EFA82E5-9318-1FDC-1FD6-CCC6335BF0B2}"/>
              </a:ext>
            </a:extLst>
          </p:cNvPr>
          <p:cNvPicPr>
            <a:picLocks noChangeAspect="1"/>
          </p:cNvPicPr>
          <p:nvPr/>
        </p:nvPicPr>
        <p:blipFill>
          <a:blip r:embed="rId3"/>
          <a:stretch>
            <a:fillRect/>
          </a:stretch>
        </p:blipFill>
        <p:spPr>
          <a:xfrm>
            <a:off x="6647847" y="2887881"/>
            <a:ext cx="4133850" cy="3762375"/>
          </a:xfrm>
          <a:prstGeom prst="rect">
            <a:avLst/>
          </a:prstGeom>
        </p:spPr>
      </p:pic>
      <p:sp>
        <p:nvSpPr>
          <p:cNvPr id="7" name="CaixaDeTexto 6">
            <a:extLst>
              <a:ext uri="{FF2B5EF4-FFF2-40B4-BE49-F238E27FC236}">
                <a16:creationId xmlns:a16="http://schemas.microsoft.com/office/drawing/2014/main" id="{E466534F-BE96-A3E5-98C6-0A78B2A8D4CC}"/>
              </a:ext>
            </a:extLst>
          </p:cNvPr>
          <p:cNvSpPr txBox="1"/>
          <p:nvPr/>
        </p:nvSpPr>
        <p:spPr>
          <a:xfrm>
            <a:off x="520262" y="3231931"/>
            <a:ext cx="5861487" cy="1754326"/>
          </a:xfrm>
          <a:prstGeom prst="rect">
            <a:avLst/>
          </a:prstGeom>
          <a:noFill/>
        </p:spPr>
        <p:txBody>
          <a:bodyPr wrap="square" rtlCol="0">
            <a:spAutoFit/>
          </a:bodyPr>
          <a:lstStyle/>
          <a:p>
            <a:r>
              <a:rPr lang="en-US" dirty="0"/>
              <a:t>We selected Landing outcomes and the COUNT of landing outcomes from the data and used the WHERE clause to filter for landing outcomes BETWEEN 2010-06-04 to 2010-03-20.</a:t>
            </a:r>
          </a:p>
          <a:p>
            <a:r>
              <a:rPr lang="en-US" dirty="0"/>
              <a:t>We applied the GROUP BY clause to group the landing outcomes and the ORDER BY clause to order the grouped landing outcome in descending order</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pic>
        <p:nvPicPr>
          <p:cNvPr id="6" name="Imagem 5">
            <a:extLst>
              <a:ext uri="{FF2B5EF4-FFF2-40B4-BE49-F238E27FC236}">
                <a16:creationId xmlns:a16="http://schemas.microsoft.com/office/drawing/2014/main" id="{E336D721-CF12-2DAB-1B09-E8C6946EA7C8}"/>
              </a:ext>
            </a:extLst>
          </p:cNvPr>
          <p:cNvPicPr>
            <a:picLocks noChangeAspect="1"/>
          </p:cNvPicPr>
          <p:nvPr/>
        </p:nvPicPr>
        <p:blipFill>
          <a:blip r:embed="rId4"/>
          <a:stretch>
            <a:fillRect/>
          </a:stretch>
        </p:blipFill>
        <p:spPr>
          <a:xfrm>
            <a:off x="589947" y="1278607"/>
            <a:ext cx="11006337" cy="4746966"/>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We can see that the SpaceX launch siter are in the United States of America coasts. Florida and California.</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showing launch sites with color labels</a:t>
            </a:r>
          </a:p>
        </p:txBody>
      </p:sp>
      <p:pic>
        <p:nvPicPr>
          <p:cNvPr id="2" name="Content Placeholder 3">
            <a:extLst>
              <a:ext uri="{FF2B5EF4-FFF2-40B4-BE49-F238E27FC236}">
                <a16:creationId xmlns:a16="http://schemas.microsoft.com/office/drawing/2014/main" id="{24A38E2E-202E-9D99-8EF6-C00D3ABFD6D3}"/>
              </a:ext>
            </a:extLst>
          </p:cNvPr>
          <p:cNvPicPr>
            <a:picLocks noGrp="1" noChangeAspect="1"/>
          </p:cNvPicPr>
          <p:nvPr>
            <p:ph idx="4294967295"/>
          </p:nvPr>
        </p:nvPicPr>
        <p:blipFill>
          <a:blip r:embed="rId3"/>
          <a:stretch>
            <a:fillRect/>
          </a:stretch>
        </p:blipFill>
        <p:spPr>
          <a:xfrm>
            <a:off x="340709" y="1401191"/>
            <a:ext cx="10726683" cy="4744834"/>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distance to landmarks</a:t>
            </a:r>
          </a:p>
        </p:txBody>
      </p:sp>
      <p:pic>
        <p:nvPicPr>
          <p:cNvPr id="4" name="Imagem 3">
            <a:extLst>
              <a:ext uri="{FF2B5EF4-FFF2-40B4-BE49-F238E27FC236}">
                <a16:creationId xmlns:a16="http://schemas.microsoft.com/office/drawing/2014/main" id="{2C024C86-246B-9976-40F1-9B033DF57E89}"/>
              </a:ext>
            </a:extLst>
          </p:cNvPr>
          <p:cNvPicPr>
            <a:picLocks noChangeAspect="1"/>
          </p:cNvPicPr>
          <p:nvPr/>
        </p:nvPicPr>
        <p:blipFill>
          <a:blip r:embed="rId3"/>
          <a:stretch>
            <a:fillRect/>
          </a:stretch>
        </p:blipFill>
        <p:spPr>
          <a:xfrm>
            <a:off x="770010" y="1345816"/>
            <a:ext cx="10687961" cy="5357340"/>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54480"/>
            <a:ext cx="10530114" cy="286534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800" dirty="0">
                <a:solidFill>
                  <a:schemeClr val="accent3">
                    <a:lumMod val="25000"/>
                  </a:schemeClr>
                </a:solidFill>
                <a:latin typeface="Abadi" panose="020B0604020104020204" pitchFamily="34" charset="0"/>
              </a:rPr>
              <a:t>We will predict if the Falcon 9 first stage will land successfully. SpaceX advertises Falcon 9 rocket launches on its website, with a cost of 62 million dollars; other providers cost upward of 165 million dollars each, much of the savings is because SpaceX can reuse the first stage. Therefore, if we can determine if the first stage will land, we can determine the cost of a launch.</a:t>
            </a:r>
          </a:p>
          <a:p>
            <a:pPr>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spcBef>
                <a:spcPts val="1400"/>
              </a:spcBef>
              <a:buNone/>
            </a:pPr>
            <a:r>
              <a:rPr lang="en-US" sz="1800" dirty="0">
                <a:solidFill>
                  <a:schemeClr val="accent3">
                    <a:lumMod val="25000"/>
                  </a:schemeClr>
                </a:solidFill>
                <a:latin typeface="Abadi" panose="020B0604020104020204" pitchFamily="34" charset="0"/>
              </a:rPr>
              <a:t>During the investigation, several obstacles were overcome, the main one being the complex list of variables that make up the situation.</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Pier chart showing the success percentage achieved by each launch site</a:t>
            </a:r>
          </a:p>
        </p:txBody>
      </p:sp>
      <p:pic>
        <p:nvPicPr>
          <p:cNvPr id="4" name="Imagem 3">
            <a:extLst>
              <a:ext uri="{FF2B5EF4-FFF2-40B4-BE49-F238E27FC236}">
                <a16:creationId xmlns:a16="http://schemas.microsoft.com/office/drawing/2014/main" id="{3BA9E62A-0E1C-60FF-3E77-986932BB1BE6}"/>
              </a:ext>
            </a:extLst>
          </p:cNvPr>
          <p:cNvPicPr>
            <a:picLocks noChangeAspect="1"/>
          </p:cNvPicPr>
          <p:nvPr/>
        </p:nvPicPr>
        <p:blipFill>
          <a:blip r:embed="rId3"/>
          <a:stretch>
            <a:fillRect/>
          </a:stretch>
        </p:blipFill>
        <p:spPr>
          <a:xfrm>
            <a:off x="761397" y="1386379"/>
            <a:ext cx="10696575" cy="468855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Launch site with the highest launch success ratio</a:t>
            </a:r>
          </a:p>
        </p:txBody>
      </p:sp>
      <p:pic>
        <p:nvPicPr>
          <p:cNvPr id="4" name="Imagem 3">
            <a:extLst>
              <a:ext uri="{FF2B5EF4-FFF2-40B4-BE49-F238E27FC236}">
                <a16:creationId xmlns:a16="http://schemas.microsoft.com/office/drawing/2014/main" id="{7C64EBE6-031C-3F52-2CE2-4D9EDE6E0F14}"/>
              </a:ext>
            </a:extLst>
          </p:cNvPr>
          <p:cNvPicPr>
            <a:picLocks noChangeAspect="1"/>
          </p:cNvPicPr>
          <p:nvPr/>
        </p:nvPicPr>
        <p:blipFill>
          <a:blip r:embed="rId3"/>
          <a:stretch>
            <a:fillRect/>
          </a:stretch>
        </p:blipFill>
        <p:spPr>
          <a:xfrm>
            <a:off x="770010" y="1361746"/>
            <a:ext cx="9146499" cy="523516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a:t>
            </a:r>
          </a:p>
          <a:p>
            <a:r>
              <a:rPr lang="en-US" dirty="0">
                <a:solidFill>
                  <a:srgbClr val="0B49CB"/>
                </a:solidFill>
                <a:latin typeface="Abadi"/>
              </a:rPr>
              <a:t>slider</a:t>
            </a:r>
          </a:p>
        </p:txBody>
      </p:sp>
      <p:pic>
        <p:nvPicPr>
          <p:cNvPr id="4" name="Imagem 3">
            <a:extLst>
              <a:ext uri="{FF2B5EF4-FFF2-40B4-BE49-F238E27FC236}">
                <a16:creationId xmlns:a16="http://schemas.microsoft.com/office/drawing/2014/main" id="{5385C016-78AE-D17B-F9A1-CCE7AD50D853}"/>
              </a:ext>
            </a:extLst>
          </p:cNvPr>
          <p:cNvPicPr>
            <a:picLocks noChangeAspect="1"/>
          </p:cNvPicPr>
          <p:nvPr/>
        </p:nvPicPr>
        <p:blipFill>
          <a:blip r:embed="rId3"/>
          <a:stretch>
            <a:fillRect/>
          </a:stretch>
        </p:blipFill>
        <p:spPr>
          <a:xfrm>
            <a:off x="770011" y="1468984"/>
            <a:ext cx="11239552" cy="404894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sp>
        <p:nvSpPr>
          <p:cNvPr id="3" name="CaixaDeTexto 2">
            <a:extLst>
              <a:ext uri="{FF2B5EF4-FFF2-40B4-BE49-F238E27FC236}">
                <a16:creationId xmlns:a16="http://schemas.microsoft.com/office/drawing/2014/main" id="{F0456006-8E55-F11D-43ED-98350A7EA3EA}"/>
              </a:ext>
            </a:extLst>
          </p:cNvPr>
          <p:cNvSpPr txBox="1"/>
          <p:nvPr/>
        </p:nvSpPr>
        <p:spPr>
          <a:xfrm>
            <a:off x="886810" y="1438080"/>
            <a:ext cx="9833742" cy="646331"/>
          </a:xfrm>
          <a:prstGeom prst="rect">
            <a:avLst/>
          </a:prstGeom>
          <a:noFill/>
        </p:spPr>
        <p:txBody>
          <a:bodyPr wrap="square">
            <a:spAutoFit/>
          </a:bodyPr>
          <a:lstStyle/>
          <a:p>
            <a:r>
              <a:rPr lang="en-US" sz="1800" b="0" i="0" dirty="0">
                <a:solidFill>
                  <a:srgbClr val="000000"/>
                </a:solidFill>
                <a:effectLst/>
                <a:latin typeface="ArialMT"/>
              </a:rPr>
              <a:t>• </a:t>
            </a:r>
            <a:r>
              <a:rPr lang="en-US" sz="1800" b="0" i="0" dirty="0">
                <a:solidFill>
                  <a:srgbClr val="000000"/>
                </a:solidFill>
                <a:effectLst/>
                <a:latin typeface="Abadi" panose="020B0604020104020204" pitchFamily="34" charset="0"/>
              </a:rPr>
              <a:t>The decision tree classifier is the model with the highest classification accuracy</a:t>
            </a:r>
            <a:r>
              <a:rPr lang="en-US" dirty="0"/>
              <a:t> </a:t>
            </a:r>
            <a:br>
              <a:rPr lang="en-US" dirty="0"/>
            </a:br>
            <a:endParaRPr lang="en-US" dirty="0"/>
          </a:p>
        </p:txBody>
      </p:sp>
      <p:pic>
        <p:nvPicPr>
          <p:cNvPr id="7" name="Imagem 6">
            <a:extLst>
              <a:ext uri="{FF2B5EF4-FFF2-40B4-BE49-F238E27FC236}">
                <a16:creationId xmlns:a16="http://schemas.microsoft.com/office/drawing/2014/main" id="{E43BB865-3A93-A3BB-D1E4-77973645CABD}"/>
              </a:ext>
            </a:extLst>
          </p:cNvPr>
          <p:cNvPicPr>
            <a:picLocks noChangeAspect="1"/>
          </p:cNvPicPr>
          <p:nvPr/>
        </p:nvPicPr>
        <p:blipFill>
          <a:blip r:embed="rId3"/>
          <a:stretch>
            <a:fillRect/>
          </a:stretch>
        </p:blipFill>
        <p:spPr>
          <a:xfrm>
            <a:off x="886809" y="1853367"/>
            <a:ext cx="10869477" cy="3175494"/>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3811588"/>
          </a:xfrm>
          <a:prstGeom prst="rect">
            <a:avLst/>
          </a:prstGeom>
        </p:spPr>
        <p:txBody>
          <a:bodyPr>
            <a:normAutofit/>
          </a:bodyPr>
          <a:lstStyle/>
          <a:p>
            <a:pPr>
              <a:lnSpc>
                <a:spcPct val="100000"/>
              </a:lnSpc>
              <a:spcBef>
                <a:spcPts val="1400"/>
              </a:spcBef>
            </a:pPr>
            <a:r>
              <a:rPr lang="en-US" sz="1800" b="0" i="0" dirty="0">
                <a:solidFill>
                  <a:srgbClr val="292929"/>
                </a:solidFill>
                <a:effectLst/>
                <a:latin typeface="Abadi" panose="020B0604020104020204" pitchFamily="34" charset="0"/>
              </a:rPr>
              <a:t>The confusion matrix for the decision tree classifier shows that the classifier can distinguish between the different classes. The major problem is the false positives .i.e., unsuccessful landing marked as successful landing by the classifier.</a:t>
            </a:r>
            <a:r>
              <a:rPr lang="en-US" sz="1600" dirty="0"/>
              <a:t> </a:t>
            </a:r>
            <a:br>
              <a:rPr lang="en-US" sz="1600" dirty="0"/>
            </a:b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1D2D2171-E679-B65B-B0CC-DC30E64D6414}"/>
              </a:ext>
            </a:extLst>
          </p:cNvPr>
          <p:cNvPicPr>
            <a:picLocks noChangeAspect="1"/>
          </p:cNvPicPr>
          <p:nvPr/>
        </p:nvPicPr>
        <p:blipFill>
          <a:blip r:embed="rId3"/>
          <a:stretch>
            <a:fillRect/>
          </a:stretch>
        </p:blipFill>
        <p:spPr>
          <a:xfrm>
            <a:off x="1005379" y="3074275"/>
            <a:ext cx="4906689" cy="3525765"/>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3">
            <a:extLst>
              <a:ext uri="{FF2B5EF4-FFF2-40B4-BE49-F238E27FC236}">
                <a16:creationId xmlns:a16="http://schemas.microsoft.com/office/drawing/2014/main" id="{E96881AE-053B-50BF-27C9-494E5F3A413A}"/>
              </a:ext>
            </a:extLst>
          </p:cNvPr>
          <p:cNvSpPr txBox="1">
            <a:spLocks/>
          </p:cNvSpPr>
          <p:nvPr/>
        </p:nvSpPr>
        <p:spPr>
          <a:xfrm>
            <a:off x="770011" y="1507254"/>
            <a:ext cx="10515600" cy="451832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200" dirty="0">
                <a:solidFill>
                  <a:schemeClr val="accent3">
                    <a:lumMod val="25000"/>
                  </a:schemeClr>
                </a:solidFill>
                <a:latin typeface="Abadi" panose="020B0604020104020204" pitchFamily="34" charset="0"/>
              </a:rPr>
              <a:t>We can conclude that:</a:t>
            </a:r>
          </a:p>
          <a:p>
            <a:pPr>
              <a:lnSpc>
                <a:spcPct val="100000"/>
              </a:lnSpc>
              <a:spcBef>
                <a:spcPts val="1400"/>
              </a:spcBef>
            </a:pPr>
            <a:r>
              <a:rPr lang="en-US" sz="2200" dirty="0">
                <a:solidFill>
                  <a:schemeClr val="accent3">
                    <a:lumMod val="25000"/>
                  </a:schemeClr>
                </a:solidFill>
                <a:latin typeface="Abadi" panose="020B0604020104020204" pitchFamily="34" charset="0"/>
              </a:rPr>
              <a:t>Orbits </a:t>
            </a:r>
            <a:r>
              <a:rPr lang="en-US" sz="2200" dirty="0">
                <a:latin typeface="Abadi" panose="020B0604020104020204" pitchFamily="34" charset="0"/>
              </a:rPr>
              <a:t>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larger the flight amount at a launch site, the greater the success rate at a launch site.</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is the best machine learning algorithm for this task.</a:t>
            </a:r>
          </a:p>
          <a:p>
            <a:pPr>
              <a:lnSpc>
                <a:spcPct val="100000"/>
              </a:lnSpc>
              <a:spcBef>
                <a:spcPts val="1400"/>
              </a:spcBef>
            </a:pPr>
            <a:r>
              <a:rPr lang="en-US" sz="2200" dirty="0">
                <a:latin typeface="Abadi" panose="020B0604020104020204" pitchFamily="34" charset="0"/>
              </a:rPr>
              <a:t>Launch success rate started to increase in 2013 till 2020.</a:t>
            </a:r>
          </a:p>
          <a:p>
            <a:pPr>
              <a:lnSpc>
                <a:spcPct val="100000"/>
              </a:lnSpc>
              <a:spcBef>
                <a:spcPts val="1400"/>
              </a:spcBef>
            </a:pPr>
            <a:r>
              <a:rPr lang="en-US" sz="2200" dirty="0">
                <a:solidFill>
                  <a:schemeClr val="accent3">
                    <a:lumMod val="25000"/>
                  </a:schemeClr>
                </a:solidFill>
                <a:latin typeface="Abadi" panose="020B0604020104020204" pitchFamily="34" charset="0"/>
              </a:rPr>
              <a:t>KSC LC-39A had the most successful launches of any sites.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12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The data was collected from the SpaceX website with </a:t>
            </a:r>
            <a:r>
              <a:rPr lang="en-US" sz="7600" dirty="0" err="1">
                <a:solidFill>
                  <a:schemeClr val="bg2">
                    <a:lumMod val="50000"/>
                  </a:schemeClr>
                </a:solidFill>
                <a:latin typeface="Abadi"/>
              </a:rPr>
              <a:t>SpaceXAPI</a:t>
            </a:r>
            <a:endParaRPr lang="en-US" sz="7600" dirty="0">
              <a:solidFill>
                <a:schemeClr val="bg2">
                  <a:lumMod val="50000"/>
                </a:schemeClr>
              </a:solidFill>
              <a:latin typeface="Abadi"/>
            </a:endParaRPr>
          </a:p>
          <a:p>
            <a:pPr marL="914400" lvl="2" indent="0">
              <a:lnSpc>
                <a:spcPct val="120000"/>
              </a:lnSpc>
              <a:spcBef>
                <a:spcPts val="1400"/>
              </a:spcBef>
              <a:buNone/>
            </a:pPr>
            <a:r>
              <a:rPr lang="en-US" sz="7200" dirty="0">
                <a:solidFill>
                  <a:schemeClr val="bg2">
                    <a:lumMod val="50000"/>
                  </a:schemeClr>
                </a:solidFill>
                <a:latin typeface="Abadi"/>
              </a:rPr>
              <a:t>https://api.spacexdata.com/v4/rockets/</a:t>
            </a:r>
          </a:p>
          <a:p>
            <a:pPr lvl="1">
              <a:lnSpc>
                <a:spcPct val="120000"/>
              </a:lnSpc>
              <a:spcBef>
                <a:spcPts val="1400"/>
              </a:spcBef>
            </a:pPr>
            <a:r>
              <a:rPr lang="en-US" sz="7600" dirty="0" err="1">
                <a:solidFill>
                  <a:schemeClr val="bg2">
                    <a:lumMod val="50000"/>
                  </a:schemeClr>
                </a:solidFill>
                <a:latin typeface="Abadi"/>
              </a:rPr>
              <a:t>WebScraping</a:t>
            </a:r>
            <a:endParaRPr lang="en-US" sz="7600" dirty="0">
              <a:solidFill>
                <a:schemeClr val="bg2">
                  <a:lumMod val="50000"/>
                </a:schemeClr>
              </a:solidFill>
              <a:latin typeface="Abadi"/>
            </a:endParaRPr>
          </a:p>
          <a:p>
            <a:pPr marL="914400" lvl="2" indent="0">
              <a:lnSpc>
                <a:spcPct val="120000"/>
              </a:lnSpc>
              <a:spcBef>
                <a:spcPts val="1400"/>
              </a:spcBef>
              <a:buNone/>
            </a:pPr>
            <a:r>
              <a:rPr lang="en-US" sz="8000" dirty="0">
                <a:solidFill>
                  <a:schemeClr val="bg2">
                    <a:lumMod val="50000"/>
                  </a:schemeClr>
                </a:solidFill>
                <a:latin typeface="Abadi"/>
              </a:rPr>
              <a:t>(https://en.wikipedia.org/wiki/List_of_Falcon/_9/_and_Falcon_Heavy_launches)</a:t>
            </a:r>
          </a:p>
          <a:p>
            <a:pPr lvl="1">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The data has been processed, cleaned and normalized.</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a:extLst>
            <a:ext uri="{FF2B5EF4-FFF2-40B4-BE49-F238E27FC236}">
              <a16:creationId xmlns:a16="http://schemas.microsoft.com/office/drawing/2014/main" id="{DBEF0DCE-2B6C-CD20-0EF8-D3225A7537E9}"/>
            </a:ext>
          </a:extLst>
        </p:cNvPr>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1AC038F-EEA7-4CB8-20B3-D41C7B1C1EE7}"/>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96F80BA3-AAD6-0CC1-CD37-A3387F9F31E8}"/>
              </a:ext>
            </a:extLst>
          </p:cNvPr>
          <p:cNvSpPr txBox="1">
            <a:spLocks/>
          </p:cNvSpPr>
          <p:nvPr/>
        </p:nvSpPr>
        <p:spPr>
          <a:xfrm>
            <a:off x="770011" y="1580808"/>
            <a:ext cx="10104817" cy="5211877"/>
          </a:xfrm>
          <a:prstGeom prst="rect">
            <a:avLst/>
          </a:prstGeom>
        </p:spPr>
        <p:txBody>
          <a:bodyPr lIns="91440" tIns="45720" rIns="91440" bIns="45720" anchor="t">
            <a:normAutofit fontScale="925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3200" dirty="0">
                <a:solidFill>
                  <a:srgbClr val="0B49CB"/>
                </a:solidFill>
                <a:latin typeface="Abadi"/>
              </a:rPr>
              <a:t>Executive Summary</a:t>
            </a:r>
          </a:p>
          <a:p>
            <a:pPr>
              <a:lnSpc>
                <a:spcPct val="120000"/>
              </a:lnSpc>
              <a:spcBef>
                <a:spcPts val="1400"/>
              </a:spcBef>
            </a:pPr>
            <a:r>
              <a:rPr lang="en-US" sz="3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2800" dirty="0">
                <a:solidFill>
                  <a:schemeClr val="accent3">
                    <a:lumMod val="25000"/>
                  </a:schemeClr>
                </a:solidFill>
                <a:latin typeface="Abadi"/>
              </a:rPr>
              <a:t>Perform interactive visual analytics using Folium and </a:t>
            </a:r>
            <a:r>
              <a:rPr lang="en-US" sz="2800" dirty="0" err="1">
                <a:solidFill>
                  <a:schemeClr val="accent3">
                    <a:lumMod val="25000"/>
                  </a:schemeClr>
                </a:solidFill>
                <a:latin typeface="Abadi"/>
              </a:rPr>
              <a:t>Plotly</a:t>
            </a:r>
            <a:r>
              <a:rPr lang="en-US" sz="2800" dirty="0">
                <a:solidFill>
                  <a:schemeClr val="accent3">
                    <a:lumMod val="25000"/>
                  </a:schemeClr>
                </a:solidFill>
                <a:latin typeface="Abadi"/>
              </a:rPr>
              <a:t> Dash</a:t>
            </a:r>
            <a:endParaRPr lang="en-US" sz="800" dirty="0">
              <a:solidFill>
                <a:schemeClr val="accent3">
                  <a:lumMod val="25000"/>
                </a:schemeClr>
              </a:solidFill>
              <a:latin typeface="Abadi"/>
            </a:endParaRPr>
          </a:p>
          <a:p>
            <a:pPr>
              <a:lnSpc>
                <a:spcPct val="120000"/>
              </a:lnSpc>
              <a:spcBef>
                <a:spcPts val="1400"/>
              </a:spcBef>
            </a:pPr>
            <a:r>
              <a:rPr lang="en-US" sz="3200" dirty="0">
                <a:solidFill>
                  <a:schemeClr val="accent3">
                    <a:lumMod val="25000"/>
                  </a:schemeClr>
                </a:solidFill>
                <a:latin typeface="Abadi"/>
              </a:rPr>
              <a:t>Perform predictive analysis using classification models</a:t>
            </a:r>
          </a:p>
          <a:p>
            <a:pPr lvl="1">
              <a:lnSpc>
                <a:spcPct val="120000"/>
              </a:lnSpc>
              <a:spcBef>
                <a:spcPts val="1400"/>
              </a:spcBef>
            </a:pPr>
            <a:r>
              <a:rPr lang="en-US" dirty="0">
                <a:solidFill>
                  <a:schemeClr val="bg2">
                    <a:lumMod val="50000"/>
                  </a:schemeClr>
                </a:solidFill>
                <a:latin typeface="Abadi"/>
              </a:rPr>
              <a:t>Using Python's seaborn library</a:t>
            </a:r>
          </a:p>
          <a:p>
            <a:pPr lvl="1">
              <a:lnSpc>
                <a:spcPct val="120000"/>
              </a:lnSpc>
              <a:spcBef>
                <a:spcPts val="1400"/>
              </a:spcBef>
            </a:pPr>
            <a:r>
              <a:rPr lang="en-US" dirty="0">
                <a:solidFill>
                  <a:schemeClr val="bg2">
                    <a:lumMod val="50000"/>
                  </a:schemeClr>
                </a:solidFill>
                <a:latin typeface="Abadi"/>
              </a:rPr>
              <a:t>Data was normalized, divided in training and test data sets and evaluated by four different classification models. </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C8941A81-348A-996C-4AC0-99FD1C2C39E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1885629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Describe how data sets were collected. </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Datasets were collected from SpaceX API (https://api.spacexdata.com/v4/rockets/) and from Wikipedia</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(https://en.wikipedia.org/wiki/List_of_Falcon/_9/_and_Falcon_Heavy_launches), using web scraping</a:t>
            </a:r>
          </a:p>
          <a:p>
            <a:pPr marL="457200" lvl="1" indent="0">
              <a:lnSpc>
                <a:spcPct val="100000"/>
              </a:lnSpc>
              <a:spcBef>
                <a:spcPts val="1400"/>
              </a:spcBef>
              <a:buNone/>
            </a:pPr>
            <a:r>
              <a:rPr lang="en-US" sz="1800" dirty="0">
                <a:solidFill>
                  <a:schemeClr val="accent3">
                    <a:lumMod val="25000"/>
                  </a:schemeClr>
                </a:solidFill>
                <a:latin typeface="Abadi" panose="020B0604020104020204" pitchFamily="34" charset="0"/>
              </a:rPr>
              <a:t>technics</a:t>
            </a: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6552519"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Request to the SpaceX API</a:t>
            </a:r>
          </a:p>
          <a:p>
            <a:pPr>
              <a:lnSpc>
                <a:spcPct val="100000"/>
              </a:lnSpc>
              <a:spcBef>
                <a:spcPts val="1400"/>
              </a:spcBef>
            </a:pPr>
            <a:r>
              <a:rPr lang="en-US" sz="2200" dirty="0">
                <a:solidFill>
                  <a:schemeClr val="accent3">
                    <a:lumMod val="25000"/>
                  </a:schemeClr>
                </a:solidFill>
                <a:latin typeface="Abadi"/>
              </a:rPr>
              <a:t>Clean the requested data</a:t>
            </a:r>
          </a:p>
          <a:p>
            <a:pPr>
              <a:lnSpc>
                <a:spcPct val="100000"/>
              </a:lnSpc>
              <a:spcBef>
                <a:spcPts val="1400"/>
              </a:spcBef>
            </a:pPr>
            <a:r>
              <a:rPr lang="en-US" sz="2200" dirty="0">
                <a:solidFill>
                  <a:schemeClr val="accent3">
                    <a:lumMod val="25000"/>
                  </a:schemeClr>
                </a:solidFill>
                <a:latin typeface="Abadi"/>
              </a:rPr>
              <a:t>Source code:</a:t>
            </a:r>
          </a:p>
          <a:p>
            <a:pPr marL="0" indent="0">
              <a:lnSpc>
                <a:spcPct val="100000"/>
              </a:lnSpc>
              <a:spcBef>
                <a:spcPts val="1400"/>
              </a:spcBef>
              <a:buNone/>
            </a:pPr>
            <a:r>
              <a:rPr lang="en-US" sz="2200" dirty="0">
                <a:solidFill>
                  <a:schemeClr val="accent3">
                    <a:lumMod val="25000"/>
                  </a:schemeClr>
                </a:solidFill>
                <a:latin typeface="Abadi" panose="020B0604020104020204" pitchFamily="34" charset="0"/>
                <a:hlinkClick r:id="rId3"/>
              </a:rPr>
              <a:t>https://github.com/leandrojdsantos/Applied-Data-Science-Capstone/blob/fb1dd9bd98bc2698a539c68cb8239fbbed111f74/jupyter-labs-webscraping.ipynb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1">
            <a:extLst>
              <a:ext uri="{FF2B5EF4-FFF2-40B4-BE49-F238E27FC236}">
                <a16:creationId xmlns:a16="http://schemas.microsoft.com/office/drawing/2014/main" id="{FDA74EA6-EB2C-4456-0985-A03EDAA03B6D}"/>
              </a:ext>
            </a:extLst>
          </p:cNvPr>
          <p:cNvSpPr/>
          <p:nvPr/>
        </p:nvSpPr>
        <p:spPr>
          <a:xfrm>
            <a:off x="7862057" y="1582257"/>
            <a:ext cx="2090058" cy="92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Request</a:t>
            </a:r>
            <a:r>
              <a:rPr lang="pt-BR" dirty="0"/>
              <a:t> API </a:t>
            </a:r>
            <a:r>
              <a:rPr lang="pt-BR" dirty="0" err="1"/>
              <a:t>and</a:t>
            </a:r>
            <a:r>
              <a:rPr lang="pt-BR" dirty="0"/>
              <a:t> parse </a:t>
            </a:r>
            <a:r>
              <a:rPr lang="pt-BR" dirty="0" err="1"/>
              <a:t>the</a:t>
            </a:r>
            <a:r>
              <a:rPr lang="pt-BR" dirty="0"/>
              <a:t> </a:t>
            </a:r>
            <a:r>
              <a:rPr lang="pt-BR" dirty="0" err="1"/>
              <a:t>SpaceX</a:t>
            </a:r>
            <a:r>
              <a:rPr lang="pt-BR" dirty="0"/>
              <a:t> </a:t>
            </a:r>
            <a:r>
              <a:rPr lang="pt-BR" dirty="0" err="1"/>
              <a:t>launch</a:t>
            </a:r>
            <a:r>
              <a:rPr lang="pt-BR" dirty="0"/>
              <a:t> data</a:t>
            </a:r>
            <a:endParaRPr lang="en-US" dirty="0"/>
          </a:p>
        </p:txBody>
      </p:sp>
      <p:sp>
        <p:nvSpPr>
          <p:cNvPr id="5" name="Retângulo 4">
            <a:extLst>
              <a:ext uri="{FF2B5EF4-FFF2-40B4-BE49-F238E27FC236}">
                <a16:creationId xmlns:a16="http://schemas.microsoft.com/office/drawing/2014/main" id="{7BCA6CBF-E718-EE5D-5E4B-D38737F76F93}"/>
              </a:ext>
            </a:extLst>
          </p:cNvPr>
          <p:cNvSpPr/>
          <p:nvPr/>
        </p:nvSpPr>
        <p:spPr>
          <a:xfrm>
            <a:off x="7862057" y="3141172"/>
            <a:ext cx="2090058" cy="92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a:t>Filter data </a:t>
            </a:r>
            <a:r>
              <a:rPr lang="pt-BR" dirty="0" err="1"/>
              <a:t>to</a:t>
            </a:r>
            <a:r>
              <a:rPr lang="pt-BR" dirty="0"/>
              <a:t> Only include Falcon 9</a:t>
            </a:r>
            <a:endParaRPr lang="en-US" dirty="0"/>
          </a:p>
        </p:txBody>
      </p:sp>
      <p:sp>
        <p:nvSpPr>
          <p:cNvPr id="8" name="Retângulo 7">
            <a:extLst>
              <a:ext uri="{FF2B5EF4-FFF2-40B4-BE49-F238E27FC236}">
                <a16:creationId xmlns:a16="http://schemas.microsoft.com/office/drawing/2014/main" id="{A093AC2D-DF87-83F0-4CB4-F1077FF8A0DB}"/>
              </a:ext>
            </a:extLst>
          </p:cNvPr>
          <p:cNvSpPr/>
          <p:nvPr/>
        </p:nvSpPr>
        <p:spPr>
          <a:xfrm>
            <a:off x="7862057" y="4700087"/>
            <a:ext cx="2090058" cy="92891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pt-BR" dirty="0" err="1"/>
              <a:t>Deal</a:t>
            </a:r>
            <a:r>
              <a:rPr lang="pt-BR" dirty="0"/>
              <a:t> </a:t>
            </a:r>
            <a:r>
              <a:rPr lang="pt-BR" dirty="0" err="1"/>
              <a:t>Missing</a:t>
            </a:r>
            <a:r>
              <a:rPr lang="pt-BR" dirty="0"/>
              <a:t> </a:t>
            </a:r>
            <a:r>
              <a:rPr lang="pt-BR" dirty="0" err="1"/>
              <a:t>Values</a:t>
            </a:r>
            <a:endParaRPr lang="en-US" dirty="0"/>
          </a:p>
        </p:txBody>
      </p:sp>
      <p:sp>
        <p:nvSpPr>
          <p:cNvPr id="9" name="Seta: para Baixo 8">
            <a:extLst>
              <a:ext uri="{FF2B5EF4-FFF2-40B4-BE49-F238E27FC236}">
                <a16:creationId xmlns:a16="http://schemas.microsoft.com/office/drawing/2014/main" id="{EB958504-51B1-CCA3-C0B3-CE17A0E58559}"/>
              </a:ext>
            </a:extLst>
          </p:cNvPr>
          <p:cNvSpPr/>
          <p:nvPr/>
        </p:nvSpPr>
        <p:spPr>
          <a:xfrm>
            <a:off x="8493429" y="2578356"/>
            <a:ext cx="827314" cy="4956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eta: para Baixo 9">
            <a:extLst>
              <a:ext uri="{FF2B5EF4-FFF2-40B4-BE49-F238E27FC236}">
                <a16:creationId xmlns:a16="http://schemas.microsoft.com/office/drawing/2014/main" id="{F3B3F7F3-4119-2C52-6E7A-090D508D467A}"/>
              </a:ext>
            </a:extLst>
          </p:cNvPr>
          <p:cNvSpPr/>
          <p:nvPr/>
        </p:nvSpPr>
        <p:spPr>
          <a:xfrm>
            <a:off x="8493429" y="4137272"/>
            <a:ext cx="827314" cy="49563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280</TotalTime>
  <Words>2026</Words>
  <Application>Microsoft Office PowerPoint</Application>
  <PresentationFormat>Widescreen</PresentationFormat>
  <Paragraphs>242</Paragraphs>
  <Slides>48</Slides>
  <Notes>6</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48</vt:i4>
      </vt:variant>
    </vt:vector>
  </HeadingPairs>
  <TitlesOfParts>
    <vt:vector size="54" baseType="lpstr">
      <vt:lpstr>Abadi</vt:lpstr>
      <vt:lpstr>Arial</vt:lpstr>
      <vt:lpstr>ArialMT</vt:lpstr>
      <vt:lpstr>Calibri</vt:lpstr>
      <vt:lpstr>IBM Plex Mono SemiBold</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PC_Casa</cp:lastModifiedBy>
  <cp:revision>226</cp:revision>
  <dcterms:created xsi:type="dcterms:W3CDTF">2021-04-29T18:58:34Z</dcterms:created>
  <dcterms:modified xsi:type="dcterms:W3CDTF">2025-01-04T20:12:15Z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